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60" r:id="rId2"/>
    <p:sldId id="259" r:id="rId3"/>
    <p:sldId id="265" r:id="rId4"/>
    <p:sldId id="266" r:id="rId5"/>
    <p:sldId id="267" r:id="rId6"/>
    <p:sldId id="268" r:id="rId7"/>
    <p:sldId id="269" r:id="rId8"/>
    <p:sldId id="278" r:id="rId9"/>
    <p:sldId id="270" r:id="rId10"/>
    <p:sldId id="271" r:id="rId11"/>
    <p:sldId id="272" r:id="rId12"/>
    <p:sldId id="273" r:id="rId13"/>
    <p:sldId id="274" r:id="rId14"/>
    <p:sldId id="275" r:id="rId15"/>
    <p:sldId id="281" r:id="rId16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672C94"/>
    <a:srgbClr val="EAEFF7"/>
    <a:srgbClr val="FFFF99"/>
    <a:srgbClr val="CCECFF"/>
    <a:srgbClr val="FF9900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47" cy="498328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826" y="0"/>
            <a:ext cx="2946246" cy="498328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2683EC4B-9D53-44A9-AD12-E5E99FAEA2A7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310"/>
            <a:ext cx="2946247" cy="498328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826" y="9428310"/>
            <a:ext cx="2946246" cy="498328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D0EBAE6F-9099-4A7E-9DEA-1DDA911DF0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52965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3FC4C482-FFC7-4938-AF94-948D60562E85}" type="datetimeFigureOut">
              <a:rPr lang="ru-RU" smtClean="0"/>
              <a:t>24.02.2025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26" tIns="45713" rIns="91426" bIns="45713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29200A3E-274E-4855-91A5-D01659DCCDF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821950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C307A-EFAA-4815-B360-921BBCB80778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8712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C307A-EFAA-4815-B360-921BBCB80778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10140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C307A-EFAA-4815-B360-921BBCB80778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4992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C307A-EFAA-4815-B360-921BBCB80778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47219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C307A-EFAA-4815-B360-921BBCB80778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57158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C307A-EFAA-4815-B360-921BBCB80778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9039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C307A-EFAA-4815-B360-921BBCB80778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18150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C307A-EFAA-4815-B360-921BBCB80778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85054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C307A-EFAA-4815-B360-921BBCB80778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98565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C307A-EFAA-4815-B360-921BBCB80778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98975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C307A-EFAA-4815-B360-921BBCB80778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0737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C307A-EFAA-4815-B360-921BBCB80778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43370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C307A-EFAA-4815-B360-921BBCB80778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65778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C307A-EFAA-4815-B360-921BBCB80778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39061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C307A-EFAA-4815-B360-921BBCB80778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091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38207-33C0-4B0A-B516-A07C0CD500D8}" type="datetimeFigureOut">
              <a:rPr lang="ru-RU" smtClean="0"/>
              <a:t>24.02.2025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BF541-1416-466C-AA39-064A9AEBF8E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4237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38207-33C0-4B0A-B516-A07C0CD500D8}" type="datetimeFigureOut">
              <a:rPr lang="ru-RU" smtClean="0"/>
              <a:t>24.02.2025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BF541-1416-466C-AA39-064A9AEBF8E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9438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38207-33C0-4B0A-B516-A07C0CD500D8}" type="datetimeFigureOut">
              <a:rPr lang="ru-RU" smtClean="0"/>
              <a:t>24.02.2025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BF541-1416-466C-AA39-064A9AEBF8E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6085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38207-33C0-4B0A-B516-A07C0CD500D8}" type="datetimeFigureOut">
              <a:rPr lang="ru-RU" smtClean="0"/>
              <a:t>24.02.2025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BF541-1416-466C-AA39-064A9AEBF8E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2989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38207-33C0-4B0A-B516-A07C0CD500D8}" type="datetimeFigureOut">
              <a:rPr lang="ru-RU" smtClean="0"/>
              <a:t>24.02.2025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BF541-1416-466C-AA39-064A9AEBF8E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2640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38207-33C0-4B0A-B516-A07C0CD500D8}" type="datetimeFigureOut">
              <a:rPr lang="ru-RU" smtClean="0"/>
              <a:t>24.02.2025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BF541-1416-466C-AA39-064A9AEBF8E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9425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38207-33C0-4B0A-B516-A07C0CD500D8}" type="datetimeFigureOut">
              <a:rPr lang="ru-RU" smtClean="0"/>
              <a:t>24.02.2025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BF541-1416-466C-AA39-064A9AEBF8E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8584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38207-33C0-4B0A-B516-A07C0CD500D8}" type="datetimeFigureOut">
              <a:rPr lang="ru-RU" smtClean="0"/>
              <a:t>24.02.2025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BF541-1416-466C-AA39-064A9AEBF8E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3123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38207-33C0-4B0A-B516-A07C0CD500D8}" type="datetimeFigureOut">
              <a:rPr lang="ru-RU" smtClean="0"/>
              <a:t>24.02.2025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BF541-1416-466C-AA39-064A9AEBF8E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9363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38207-33C0-4B0A-B516-A07C0CD500D8}" type="datetimeFigureOut">
              <a:rPr lang="ru-RU" smtClean="0"/>
              <a:t>24.02.2025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BF541-1416-466C-AA39-064A9AEBF8E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8141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38207-33C0-4B0A-B516-A07C0CD500D8}" type="datetimeFigureOut">
              <a:rPr lang="ru-RU" smtClean="0"/>
              <a:t>24.02.2025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BF541-1416-466C-AA39-064A9AEBF8E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337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38207-33C0-4B0A-B516-A07C0CD500D8}" type="datetimeFigureOut">
              <a:rPr lang="ru-RU" smtClean="0"/>
              <a:t>24.02.2025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BF541-1416-466C-AA39-064A9AEBF8E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659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-9525" y="-9248"/>
            <a:ext cx="12192000" cy="1080000"/>
          </a:xfrm>
          <a:solidFill>
            <a:srgbClr val="003366"/>
          </a:solidFill>
        </p:spPr>
        <p:txBody>
          <a:bodyPr/>
          <a:lstStyle/>
          <a:p>
            <a:r>
              <a:rPr lang="ru-RU" sz="2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endParaRPr lang="ru-RU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-9525" y="6308725"/>
            <a:ext cx="1941730" cy="540000"/>
          </a:xfrm>
          <a:solidFill>
            <a:srgbClr val="0066CC"/>
          </a:solidFill>
        </p:spPr>
        <p:txBody>
          <a:bodyPr/>
          <a:lstStyle/>
          <a:p>
            <a:pPr algn="l"/>
            <a:r>
              <a:rPr lang="ru-RU" sz="2000" dirty="0" smtClean="0">
                <a:latin typeface="Arial Narrow" panose="020B0606020202030204" pitchFamily="34" charset="0"/>
              </a:rPr>
              <a:t> 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70" y="-9248"/>
            <a:ext cx="1944000" cy="108096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007019" y="6308725"/>
            <a:ext cx="10250270" cy="540000"/>
          </a:xfrm>
          <a:prstGeom prst="rect">
            <a:avLst/>
          </a:prstGeom>
          <a:solidFill>
            <a:srgbClr val="33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Презентация «Дома приезжих Марьяливо»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-9525" y="1155470"/>
            <a:ext cx="12075619" cy="4803614"/>
          </a:xfrm>
          <a:prstGeom prst="rect">
            <a:avLst/>
          </a:prstGeom>
          <a:solidFill>
            <a:srgbClr val="00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007019" y="1895302"/>
            <a:ext cx="10059074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Продажа коттеджа «Дом приезжих Марьяливо»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12 км от Минска 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</a:p>
          <a:p>
            <a:pPr algn="ctr"/>
            <a:endParaRPr lang="ru-RU" sz="20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Адрес: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Республика </a:t>
            </a:r>
            <a:r>
              <a:rPr lang="ru-RU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Беларусь, </a:t>
            </a:r>
            <a:r>
              <a:rPr lang="ru-RU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                                  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Минская </a:t>
            </a:r>
            <a:r>
              <a:rPr lang="ru-RU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область, </a:t>
            </a:r>
            <a:endParaRPr lang="ru-RU" sz="20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Минский </a:t>
            </a:r>
            <a:r>
              <a:rPr lang="ru-RU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район, </a:t>
            </a:r>
            <a:r>
              <a:rPr lang="ru-RU" sz="2000" b="1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Острошицко</a:t>
            </a:r>
            <a:r>
              <a:rPr lang="ru-RU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-  </a:t>
            </a:r>
          </a:p>
          <a:p>
            <a:pPr algn="ctr"/>
            <a:r>
              <a:rPr lang="ru-RU" sz="2000" b="1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Городокский</a:t>
            </a:r>
            <a:r>
              <a:rPr lang="ru-RU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с/с, </a:t>
            </a:r>
            <a:endParaRPr lang="ru-RU" sz="20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д</a:t>
            </a:r>
            <a:r>
              <a:rPr lang="ru-RU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. Марьяливо, </a:t>
            </a:r>
            <a:endParaRPr lang="ru-RU" sz="20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пер</a:t>
            </a:r>
            <a:r>
              <a:rPr lang="ru-RU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. Высотный, д.5</a:t>
            </a:r>
            <a:endParaRPr lang="en-US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</a:p>
          <a:p>
            <a:pPr algn="ctr"/>
            <a:endParaRPr lang="ru-RU" sz="20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endParaRPr lang="ru-RU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44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-9525" y="17931"/>
            <a:ext cx="12192000" cy="1080000"/>
          </a:xfrm>
          <a:solidFill>
            <a:srgbClr val="003366"/>
          </a:solidFill>
        </p:spPr>
        <p:txBody>
          <a:bodyPr/>
          <a:lstStyle/>
          <a:p>
            <a:r>
              <a:rPr lang="ru-RU" sz="2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Коттедж</a:t>
            </a:r>
            <a:endParaRPr lang="ru-RU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-9525" y="6308725"/>
            <a:ext cx="1941730" cy="540000"/>
          </a:xfrm>
          <a:solidFill>
            <a:srgbClr val="0066CC"/>
          </a:solidFill>
        </p:spPr>
        <p:txBody>
          <a:bodyPr/>
          <a:lstStyle/>
          <a:p>
            <a:pPr algn="l"/>
            <a:r>
              <a:rPr lang="ru-RU" sz="2000" dirty="0" smtClean="0">
                <a:latin typeface="Arial Narrow" panose="020B0606020202030204" pitchFamily="34" charset="0"/>
              </a:rPr>
              <a:t> 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70" y="-20134"/>
            <a:ext cx="1944000" cy="108096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878791" y="6318000"/>
            <a:ext cx="10250270" cy="540000"/>
          </a:xfrm>
          <a:prstGeom prst="rect">
            <a:avLst/>
          </a:prstGeom>
          <a:solidFill>
            <a:srgbClr val="33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1103420"/>
            <a:ext cx="12182475" cy="5130024"/>
          </a:xfrm>
          <a:prstGeom prst="rect">
            <a:avLst/>
          </a:prstGeom>
          <a:solidFill>
            <a:srgbClr val="00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endParaRPr lang="ru-RU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2105803" y="6308725"/>
            <a:ext cx="96012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lt1"/>
                </a:solidFill>
              </a:rPr>
              <a:t>Презентация «Дома приезжих Марьяливо»</a:t>
            </a:r>
          </a:p>
          <a:p>
            <a:pPr algn="ctr"/>
            <a:endParaRPr lang="ru-RU" sz="2500" dirty="0">
              <a:solidFill>
                <a:schemeClr val="bg1"/>
              </a:solidFill>
            </a:endParaRPr>
          </a:p>
        </p:txBody>
      </p:sp>
      <p:sp>
        <p:nvSpPr>
          <p:cNvPr id="12" name="Номер слайда 2"/>
          <p:cNvSpPr txBox="1">
            <a:spLocks/>
          </p:cNvSpPr>
          <p:nvPr/>
        </p:nvSpPr>
        <p:spPr>
          <a:xfrm>
            <a:off x="164073" y="6381750"/>
            <a:ext cx="1611313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buChar char="•"/>
              <a:defRPr sz="2600" b="1" kern="1200">
                <a:solidFill>
                  <a:srgbClr val="003366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ru-RU" altLang="ru-RU" sz="1600" b="0" dirty="0" smtClean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1510" y="1181253"/>
            <a:ext cx="6489811" cy="36296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4073" y="1650809"/>
            <a:ext cx="471512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Общая 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площадь - 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504,5 </a:t>
            </a:r>
            <a:r>
              <a:rPr lang="ru-RU" dirty="0" err="1">
                <a:solidFill>
                  <a:schemeClr val="bg1"/>
                </a:solidFill>
                <a:latin typeface="Arial Narrow" panose="020B0606020202030204" pitchFamily="34" charset="0"/>
              </a:rPr>
              <a:t>кв.м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. 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Жилая площадь – 85,8 </a:t>
            </a:r>
            <a:r>
              <a:rPr lang="ru-RU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кв.м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Кухня – 12,7 </a:t>
            </a:r>
            <a:r>
              <a:rPr lang="ru-RU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кв.м</a:t>
            </a:r>
            <a:endParaRPr lang="ru-RU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Этажей 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– 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2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Материал 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стен – кирпич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.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Материал 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крыши – </a:t>
            </a:r>
            <a:r>
              <a:rPr lang="ru-RU" dirty="0" err="1">
                <a:solidFill>
                  <a:schemeClr val="bg1"/>
                </a:solidFill>
                <a:latin typeface="Arial Narrow" panose="020B0606020202030204" pitchFamily="34" charset="0"/>
              </a:rPr>
              <a:t>металлочерепица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.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Год 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постройки – 1999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.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Дополнительная информация: 5 спален, столовая, гостиная с камином, зимний сад, бильярдная, сауна с бассейном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Расположен вблизи лесного массива в тихом живописное месте 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751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-9248"/>
            <a:ext cx="12192000" cy="1080000"/>
          </a:xfrm>
          <a:solidFill>
            <a:srgbClr val="003366"/>
          </a:solidFill>
        </p:spPr>
        <p:txBody>
          <a:bodyPr/>
          <a:lstStyle/>
          <a:p>
            <a:pPr marL="1885950" algn="l"/>
            <a:r>
              <a:rPr lang="ru-RU" sz="2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           </a:t>
            </a:r>
            <a:r>
              <a:rPr lang="ru-RU" sz="2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Холл </a:t>
            </a:r>
            <a:r>
              <a:rPr lang="ru-RU" sz="2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31,5 </a:t>
            </a:r>
            <a:r>
              <a:rPr lang="ru-RU" sz="2400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кв.м</a:t>
            </a:r>
            <a:r>
              <a:rPr lang="ru-RU" sz="2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                                                       </a:t>
            </a:r>
            <a:r>
              <a:rPr lang="ru-RU" sz="2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Столовая </a:t>
            </a:r>
            <a:r>
              <a:rPr lang="ru-RU" sz="2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21,5 </a:t>
            </a:r>
            <a:r>
              <a:rPr lang="ru-RU" sz="2400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кв.м</a:t>
            </a:r>
            <a:r>
              <a:rPr lang="ru-RU" sz="2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.</a:t>
            </a:r>
            <a:endParaRPr lang="ru-RU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-9525" y="6308725"/>
            <a:ext cx="1941730" cy="540000"/>
          </a:xfrm>
          <a:solidFill>
            <a:srgbClr val="0066CC"/>
          </a:solidFill>
        </p:spPr>
        <p:txBody>
          <a:bodyPr/>
          <a:lstStyle/>
          <a:p>
            <a:pPr algn="l"/>
            <a:r>
              <a:rPr lang="ru-RU" sz="2000" dirty="0" smtClean="0">
                <a:latin typeface="Arial Narrow" panose="020B0606020202030204" pitchFamily="34" charset="0"/>
              </a:rPr>
              <a:t> 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70" y="-20134"/>
            <a:ext cx="1944000" cy="108096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941730" y="6308725"/>
            <a:ext cx="10250270" cy="540000"/>
          </a:xfrm>
          <a:prstGeom prst="rect">
            <a:avLst/>
          </a:prstGeom>
          <a:solidFill>
            <a:srgbClr val="33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85950"/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060835"/>
            <a:ext cx="12192000" cy="5206859"/>
          </a:xfrm>
          <a:prstGeom prst="rect">
            <a:avLst/>
          </a:prstGeom>
          <a:solidFill>
            <a:srgbClr val="00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endParaRPr lang="ru-RU" sz="24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dirty="0" smtClean="0"/>
              <a:t>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552" y="1287477"/>
            <a:ext cx="6056013" cy="396616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92836" y="6277611"/>
            <a:ext cx="960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lt1"/>
                </a:solidFill>
              </a:rPr>
              <a:t>Презентация «Дома приезжих Марьяливо»</a:t>
            </a:r>
          </a:p>
        </p:txBody>
      </p:sp>
      <p:sp>
        <p:nvSpPr>
          <p:cNvPr id="13" name="Номер слайда 2"/>
          <p:cNvSpPr txBox="1">
            <a:spLocks/>
          </p:cNvSpPr>
          <p:nvPr/>
        </p:nvSpPr>
        <p:spPr>
          <a:xfrm>
            <a:off x="222250" y="6362700"/>
            <a:ext cx="1611313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buChar char="•"/>
              <a:defRPr sz="2600" b="1" kern="1200">
                <a:solidFill>
                  <a:srgbClr val="003366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ru-RU" altLang="ru-RU" sz="1600" b="0" dirty="0" smtClean="0">
                <a:solidFill>
                  <a:schemeClr val="bg1"/>
                </a:solidFill>
              </a:rPr>
              <a:t>3</a:t>
            </a:r>
            <a:endParaRPr lang="ru-RU" altLang="ru-RU" sz="1600" b="0" dirty="0" smtClean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815" y="1287476"/>
            <a:ext cx="6070117" cy="396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87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-9248"/>
            <a:ext cx="12192000" cy="1080000"/>
          </a:xfrm>
          <a:solidFill>
            <a:srgbClr val="003366"/>
          </a:solidFill>
        </p:spPr>
        <p:txBody>
          <a:bodyPr/>
          <a:lstStyle/>
          <a:p>
            <a:pPr marL="1885950" algn="l"/>
            <a:r>
              <a:rPr lang="ru-RU" sz="2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Кухня 12,7 кв. м.                                                 Бильярдная 12,7 </a:t>
            </a:r>
            <a:r>
              <a:rPr lang="ru-RU" sz="2400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кв.м</a:t>
            </a:r>
            <a:r>
              <a:rPr lang="ru-RU" sz="2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.</a:t>
            </a:r>
            <a:endParaRPr lang="ru-RU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-9525" y="6308725"/>
            <a:ext cx="1941730" cy="540000"/>
          </a:xfrm>
          <a:solidFill>
            <a:srgbClr val="0066CC"/>
          </a:solidFill>
        </p:spPr>
        <p:txBody>
          <a:bodyPr/>
          <a:lstStyle/>
          <a:p>
            <a:pPr algn="l"/>
            <a:r>
              <a:rPr lang="ru-RU" sz="2000" dirty="0" smtClean="0">
                <a:latin typeface="Arial Narrow" panose="020B0606020202030204" pitchFamily="34" charset="0"/>
              </a:rPr>
              <a:t> 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70" y="-20134"/>
            <a:ext cx="1944000" cy="108096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941730" y="6298950"/>
            <a:ext cx="10250270" cy="540000"/>
          </a:xfrm>
          <a:prstGeom prst="rect">
            <a:avLst/>
          </a:prstGeom>
          <a:solidFill>
            <a:srgbClr val="33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85950"/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081625"/>
            <a:ext cx="12257290" cy="5042366"/>
          </a:xfrm>
          <a:prstGeom prst="rect">
            <a:avLst/>
          </a:prstGeom>
          <a:solidFill>
            <a:srgbClr val="00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endParaRPr lang="ru-RU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92" y="1255486"/>
            <a:ext cx="5627716" cy="430229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63980" y="6309823"/>
            <a:ext cx="960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lt1"/>
                </a:solidFill>
              </a:rPr>
              <a:t>Презентация «Дома приезжих Марьяливо»</a:t>
            </a:r>
          </a:p>
        </p:txBody>
      </p:sp>
      <p:sp>
        <p:nvSpPr>
          <p:cNvPr id="12" name="Номер слайда 2"/>
          <p:cNvSpPr txBox="1">
            <a:spLocks/>
          </p:cNvSpPr>
          <p:nvPr/>
        </p:nvSpPr>
        <p:spPr>
          <a:xfrm>
            <a:off x="222250" y="6362700"/>
            <a:ext cx="1611313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buChar char="•"/>
              <a:defRPr sz="2600" b="1" kern="1200">
                <a:solidFill>
                  <a:srgbClr val="003366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ru-RU" altLang="ru-RU" sz="1600" b="0" dirty="0" smtClean="0">
                <a:solidFill>
                  <a:schemeClr val="bg1"/>
                </a:solidFill>
              </a:rPr>
              <a:t>4</a:t>
            </a:r>
            <a:endParaRPr lang="ru-RU" altLang="ru-RU" sz="1600" b="0" dirty="0" smtClean="0">
              <a:solidFill>
                <a:schemeClr val="bg1"/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862" y="1245711"/>
            <a:ext cx="5561214" cy="429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84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-9248"/>
            <a:ext cx="12192000" cy="1080000"/>
          </a:xfrm>
          <a:solidFill>
            <a:srgbClr val="003366"/>
          </a:solidFill>
        </p:spPr>
        <p:txBody>
          <a:bodyPr/>
          <a:lstStyle/>
          <a:p>
            <a:pPr marL="1885950"/>
            <a:r>
              <a:rPr lang="ru-RU" sz="2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Гостиная </a:t>
            </a:r>
            <a:r>
              <a:rPr lang="ru-RU" sz="2400" dirty="0">
                <a:solidFill>
                  <a:schemeClr val="bg1"/>
                </a:solidFill>
                <a:latin typeface="Arial Narrow" panose="020B0606020202030204" pitchFamily="34" charset="0"/>
              </a:rPr>
              <a:t>38,0 </a:t>
            </a:r>
            <a:r>
              <a:rPr lang="ru-RU" sz="2400" dirty="0" err="1">
                <a:solidFill>
                  <a:schemeClr val="bg1"/>
                </a:solidFill>
                <a:latin typeface="Arial Narrow" panose="020B0606020202030204" pitchFamily="34" charset="0"/>
              </a:rPr>
              <a:t>кв.м</a:t>
            </a:r>
            <a:r>
              <a:rPr lang="ru-RU" sz="2400" dirty="0">
                <a:solidFill>
                  <a:schemeClr val="bg1"/>
                </a:solidFill>
                <a:latin typeface="Arial Narrow" panose="020B0606020202030204" pitchFamily="34" charset="0"/>
              </a:rPr>
              <a:t>.                                    Зимний сад 32,1 </a:t>
            </a:r>
            <a:r>
              <a:rPr lang="ru-RU" sz="2400" dirty="0" err="1">
                <a:solidFill>
                  <a:schemeClr val="bg1"/>
                </a:solidFill>
                <a:latin typeface="Arial Narrow" panose="020B0606020202030204" pitchFamily="34" charset="0"/>
              </a:rPr>
              <a:t>кв.м</a:t>
            </a:r>
            <a:r>
              <a:rPr lang="ru-RU" sz="2400" dirty="0">
                <a:solidFill>
                  <a:schemeClr val="bg1"/>
                </a:solidFill>
                <a:latin typeface="Arial Narrow" panose="020B0606020202030204" pitchFamily="34" charset="0"/>
              </a:rPr>
              <a:t>.»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-9525" y="6308725"/>
            <a:ext cx="1941730" cy="540000"/>
          </a:xfrm>
          <a:solidFill>
            <a:srgbClr val="0066CC"/>
          </a:solidFill>
        </p:spPr>
        <p:txBody>
          <a:bodyPr/>
          <a:lstStyle/>
          <a:p>
            <a:pPr algn="l"/>
            <a:r>
              <a:rPr lang="ru-RU" sz="2000" dirty="0" smtClean="0">
                <a:latin typeface="Arial Narrow" panose="020B0606020202030204" pitchFamily="34" charset="0"/>
              </a:rPr>
              <a:t> 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70" y="-20134"/>
            <a:ext cx="1944000" cy="108096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941730" y="6308725"/>
            <a:ext cx="10250270" cy="540000"/>
          </a:xfrm>
          <a:prstGeom prst="rect">
            <a:avLst/>
          </a:prstGeom>
          <a:solidFill>
            <a:srgbClr val="33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85950"/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070752"/>
            <a:ext cx="12192000" cy="5075071"/>
          </a:xfrm>
          <a:prstGeom prst="rect">
            <a:avLst/>
          </a:prstGeom>
          <a:solidFill>
            <a:srgbClr val="00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endParaRPr lang="ru-RU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2192836" y="6277611"/>
            <a:ext cx="960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lt1"/>
                </a:solidFill>
              </a:rPr>
              <a:t>Презентация «Дома приезжих Марьяливо»</a:t>
            </a:r>
          </a:p>
        </p:txBody>
      </p:sp>
      <p:sp>
        <p:nvSpPr>
          <p:cNvPr id="12" name="Номер слайда 2"/>
          <p:cNvSpPr txBox="1">
            <a:spLocks/>
          </p:cNvSpPr>
          <p:nvPr/>
        </p:nvSpPr>
        <p:spPr>
          <a:xfrm>
            <a:off x="222250" y="6362700"/>
            <a:ext cx="1611313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buChar char="•"/>
              <a:defRPr sz="2600" b="1" kern="1200">
                <a:solidFill>
                  <a:srgbClr val="003366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ru-RU" altLang="ru-RU" sz="1600" b="0" dirty="0" smtClean="0">
                <a:solidFill>
                  <a:schemeClr val="bg1"/>
                </a:solidFill>
              </a:rPr>
              <a:t>5</a:t>
            </a:r>
            <a:endParaRPr lang="ru-RU" altLang="ru-RU" sz="1600" b="0" dirty="0" smtClean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526" y="1264732"/>
            <a:ext cx="5840474" cy="432853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9859" y="1264731"/>
            <a:ext cx="5828281" cy="432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17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3900" y="-29909"/>
            <a:ext cx="12192000" cy="1080000"/>
          </a:xfrm>
          <a:solidFill>
            <a:srgbClr val="003366"/>
          </a:solidFill>
        </p:spPr>
        <p:txBody>
          <a:bodyPr/>
          <a:lstStyle/>
          <a:p>
            <a:pPr marL="1885950" algn="l"/>
            <a:r>
              <a:rPr lang="ru-RU" sz="2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  Сауна. Комната отдыха, 13,9 </a:t>
            </a:r>
            <a:r>
              <a:rPr lang="ru-RU" sz="2400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кв.м</a:t>
            </a:r>
            <a:r>
              <a:rPr lang="ru-RU" sz="2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.                                     Парная 16,2 </a:t>
            </a:r>
            <a:r>
              <a:rPr lang="ru-RU" sz="2400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кв.м</a:t>
            </a:r>
            <a:r>
              <a:rPr lang="ru-RU" sz="2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.                         </a:t>
            </a:r>
            <a:endParaRPr lang="ru-RU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-9525" y="6308725"/>
            <a:ext cx="1941730" cy="540000"/>
          </a:xfrm>
          <a:solidFill>
            <a:srgbClr val="0066CC"/>
          </a:solidFill>
        </p:spPr>
        <p:txBody>
          <a:bodyPr/>
          <a:lstStyle/>
          <a:p>
            <a:pPr algn="l"/>
            <a:r>
              <a:rPr lang="ru-RU" sz="2000" dirty="0" smtClean="0">
                <a:latin typeface="Arial Narrow" panose="020B0606020202030204" pitchFamily="34" charset="0"/>
              </a:rPr>
              <a:t> 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70" y="-20134"/>
            <a:ext cx="1944000" cy="108096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941730" y="6308725"/>
            <a:ext cx="10250270" cy="540000"/>
          </a:xfrm>
          <a:prstGeom prst="rect">
            <a:avLst/>
          </a:prstGeom>
          <a:solidFill>
            <a:srgbClr val="33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85950"/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1" y="1050092"/>
            <a:ext cx="12192001" cy="5139693"/>
          </a:xfrm>
          <a:prstGeom prst="rect">
            <a:avLst/>
          </a:prstGeom>
          <a:solidFill>
            <a:srgbClr val="00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endParaRPr lang="ru-RU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2192836" y="6277611"/>
            <a:ext cx="96012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lt1"/>
                </a:solidFill>
              </a:rPr>
              <a:t>Презентация «Дома приезжих Марьяливо»</a:t>
            </a:r>
          </a:p>
          <a:p>
            <a:pPr algn="ctr"/>
            <a:endParaRPr lang="ru-RU" sz="2500" dirty="0">
              <a:solidFill>
                <a:schemeClr val="bg1"/>
              </a:solidFill>
            </a:endParaRPr>
          </a:p>
        </p:txBody>
      </p:sp>
      <p:sp>
        <p:nvSpPr>
          <p:cNvPr id="12" name="Номер слайда 2"/>
          <p:cNvSpPr txBox="1">
            <a:spLocks/>
          </p:cNvSpPr>
          <p:nvPr/>
        </p:nvSpPr>
        <p:spPr>
          <a:xfrm>
            <a:off x="200101" y="6340600"/>
            <a:ext cx="1611313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buChar char="•"/>
              <a:defRPr sz="2600" b="1" kern="1200">
                <a:solidFill>
                  <a:srgbClr val="003366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ru-RU" altLang="ru-RU" sz="1600" b="0" dirty="0" smtClean="0">
                <a:solidFill>
                  <a:schemeClr val="bg1"/>
                </a:solidFill>
              </a:rPr>
              <a:t>6</a:t>
            </a:r>
            <a:endParaRPr lang="ru-RU" altLang="ru-RU" sz="1600" b="0" dirty="0" smtClean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6" y="1318847"/>
            <a:ext cx="6171288" cy="457424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0" y="1318847"/>
            <a:ext cx="5627077" cy="457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862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-9248"/>
            <a:ext cx="12192000" cy="1080000"/>
          </a:xfrm>
          <a:solidFill>
            <a:srgbClr val="003366"/>
          </a:solidFill>
        </p:spPr>
        <p:txBody>
          <a:bodyPr/>
          <a:lstStyle/>
          <a:p>
            <a:pPr marL="1885950"/>
            <a:r>
              <a:rPr lang="ru-RU" sz="2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Бассейн, 27,4 </a:t>
            </a:r>
            <a:r>
              <a:rPr lang="ru-RU" sz="2400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кв.м</a:t>
            </a:r>
            <a:r>
              <a:rPr lang="ru-RU" sz="2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.                                                      </a:t>
            </a:r>
            <a:endParaRPr lang="ru-RU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-9525" y="6308725"/>
            <a:ext cx="1941730" cy="540000"/>
          </a:xfrm>
          <a:solidFill>
            <a:srgbClr val="0066CC"/>
          </a:solidFill>
        </p:spPr>
        <p:txBody>
          <a:bodyPr/>
          <a:lstStyle/>
          <a:p>
            <a:pPr algn="l"/>
            <a:r>
              <a:rPr lang="ru-RU" sz="2000" dirty="0" smtClean="0">
                <a:latin typeface="Arial Narrow" panose="020B0606020202030204" pitchFamily="34" charset="0"/>
              </a:rPr>
              <a:t> 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70" y="-20134"/>
            <a:ext cx="1944000" cy="108096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941730" y="6308725"/>
            <a:ext cx="10250270" cy="540000"/>
          </a:xfrm>
          <a:prstGeom prst="rect">
            <a:avLst/>
          </a:prstGeom>
          <a:solidFill>
            <a:srgbClr val="33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85950"/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1" y="1081637"/>
            <a:ext cx="12182475" cy="5108147"/>
          </a:xfrm>
          <a:prstGeom prst="rect">
            <a:avLst/>
          </a:prstGeom>
          <a:solidFill>
            <a:srgbClr val="00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endParaRPr lang="ru-RU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2192836" y="6277611"/>
            <a:ext cx="960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lt1"/>
                </a:solidFill>
              </a:rPr>
              <a:t>Презентация «Дома приезжих Марьяливо»</a:t>
            </a:r>
          </a:p>
        </p:txBody>
      </p:sp>
      <p:sp>
        <p:nvSpPr>
          <p:cNvPr id="12" name="Номер слайда 2"/>
          <p:cNvSpPr txBox="1">
            <a:spLocks/>
          </p:cNvSpPr>
          <p:nvPr/>
        </p:nvSpPr>
        <p:spPr>
          <a:xfrm>
            <a:off x="222250" y="6362700"/>
            <a:ext cx="1611313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buChar char="•"/>
              <a:defRPr sz="2600" b="1" kern="1200">
                <a:solidFill>
                  <a:srgbClr val="003366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ru-RU" altLang="ru-RU" sz="1600" b="0" dirty="0" smtClean="0">
                <a:solidFill>
                  <a:schemeClr val="bg1"/>
                </a:solidFill>
              </a:rPr>
              <a:t>7</a:t>
            </a:r>
            <a:endParaRPr lang="ru-RU" altLang="ru-RU" sz="1600" b="0" dirty="0" smtClean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7684" y="1101866"/>
            <a:ext cx="6499969" cy="505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34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-9248"/>
            <a:ext cx="12192000" cy="1080000"/>
          </a:xfrm>
          <a:solidFill>
            <a:srgbClr val="003366"/>
          </a:solidFill>
        </p:spPr>
        <p:txBody>
          <a:bodyPr/>
          <a:lstStyle/>
          <a:p>
            <a:pPr marL="1885950"/>
            <a:r>
              <a:rPr lang="ru-RU" sz="2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Жилая комната</a:t>
            </a:r>
            <a:endParaRPr lang="ru-RU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-9525" y="6308725"/>
            <a:ext cx="1941730" cy="540000"/>
          </a:xfrm>
          <a:solidFill>
            <a:srgbClr val="0066CC"/>
          </a:solidFill>
        </p:spPr>
        <p:txBody>
          <a:bodyPr/>
          <a:lstStyle/>
          <a:p>
            <a:pPr algn="l"/>
            <a:r>
              <a:rPr lang="ru-RU" sz="2000" dirty="0" smtClean="0">
                <a:latin typeface="Arial Narrow" panose="020B0606020202030204" pitchFamily="34" charset="0"/>
              </a:rPr>
              <a:t> 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70" y="-20134"/>
            <a:ext cx="1944000" cy="108096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941730" y="6308725"/>
            <a:ext cx="10250270" cy="540000"/>
          </a:xfrm>
          <a:prstGeom prst="rect">
            <a:avLst/>
          </a:prstGeom>
          <a:solidFill>
            <a:srgbClr val="33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85950"/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060835"/>
            <a:ext cx="12192000" cy="5128950"/>
          </a:xfrm>
          <a:prstGeom prst="rect">
            <a:avLst/>
          </a:prstGeom>
          <a:solidFill>
            <a:srgbClr val="00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                                                                                  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algn="just"/>
            <a:r>
              <a:rPr lang="ru-RU" dirty="0"/>
              <a:t> </a:t>
            </a:r>
            <a:r>
              <a:rPr lang="ru-RU" dirty="0" smtClean="0"/>
              <a:t>                                                                               </a:t>
            </a:r>
            <a:endParaRPr lang="ru-RU" dirty="0"/>
          </a:p>
          <a:p>
            <a:endParaRPr lang="ru-RU" dirty="0"/>
          </a:p>
          <a:p>
            <a:r>
              <a:rPr lang="ru-RU" dirty="0"/>
              <a:t>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66265" y="6365557"/>
            <a:ext cx="96012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lt1"/>
                </a:solidFill>
              </a:rPr>
              <a:t>Презентация «Дома приезжих Марьяливо»</a:t>
            </a:r>
          </a:p>
          <a:p>
            <a:pPr algn="ctr"/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9" name="Номер слайда 2"/>
          <p:cNvSpPr txBox="1">
            <a:spLocks/>
          </p:cNvSpPr>
          <p:nvPr/>
        </p:nvSpPr>
        <p:spPr>
          <a:xfrm>
            <a:off x="222250" y="6362700"/>
            <a:ext cx="1611313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buChar char="•"/>
              <a:defRPr sz="2600" b="1" kern="1200">
                <a:solidFill>
                  <a:srgbClr val="003366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ru-RU" altLang="ru-RU" sz="1600" b="0" dirty="0" smtClean="0">
                <a:solidFill>
                  <a:schemeClr val="bg1"/>
                </a:solidFill>
              </a:rPr>
              <a:t>8</a:t>
            </a:r>
            <a:endParaRPr lang="ru-RU" altLang="ru-RU" sz="1600" b="0" dirty="0" smtClean="0">
              <a:solidFill>
                <a:schemeClr val="bg1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205" y="1297140"/>
            <a:ext cx="10042918" cy="477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915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-9248"/>
            <a:ext cx="12192000" cy="1080000"/>
          </a:xfrm>
          <a:solidFill>
            <a:srgbClr val="003366"/>
          </a:solidFill>
        </p:spPr>
        <p:txBody>
          <a:bodyPr/>
          <a:lstStyle/>
          <a:p>
            <a:pPr marL="1885950"/>
            <a:r>
              <a:rPr lang="ru-RU" sz="2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Спальня</a:t>
            </a:r>
            <a:endParaRPr lang="ru-RU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-9525" y="6308725"/>
            <a:ext cx="1941730" cy="540000"/>
          </a:xfrm>
          <a:solidFill>
            <a:srgbClr val="0066CC"/>
          </a:solidFill>
        </p:spPr>
        <p:txBody>
          <a:bodyPr/>
          <a:lstStyle/>
          <a:p>
            <a:pPr algn="l"/>
            <a:r>
              <a:rPr lang="ru-RU" sz="2000" dirty="0" smtClean="0">
                <a:latin typeface="Arial Narrow" panose="020B0606020202030204" pitchFamily="34" charset="0"/>
              </a:rPr>
              <a:t> 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70" y="-20134"/>
            <a:ext cx="1944000" cy="108096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941730" y="6308725"/>
            <a:ext cx="10250270" cy="540000"/>
          </a:xfrm>
          <a:prstGeom prst="rect">
            <a:avLst/>
          </a:prstGeom>
          <a:solidFill>
            <a:srgbClr val="33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85950"/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093612"/>
            <a:ext cx="12192000" cy="5087380"/>
          </a:xfrm>
          <a:prstGeom prst="rect">
            <a:avLst/>
          </a:prstGeom>
          <a:solidFill>
            <a:srgbClr val="00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endParaRPr lang="ru-RU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2192836" y="6269563"/>
            <a:ext cx="96012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lt1"/>
                </a:solidFill>
              </a:rPr>
              <a:t>Презентация «Дома приезжих Марьяливо»</a:t>
            </a:r>
          </a:p>
          <a:p>
            <a:pPr algn="ctr"/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9" name="Номер слайда 2"/>
          <p:cNvSpPr txBox="1">
            <a:spLocks/>
          </p:cNvSpPr>
          <p:nvPr/>
        </p:nvSpPr>
        <p:spPr>
          <a:xfrm>
            <a:off x="222250" y="6362700"/>
            <a:ext cx="1611313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buChar char="•"/>
              <a:defRPr sz="2600" b="1" kern="1200">
                <a:solidFill>
                  <a:srgbClr val="003366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ru-RU" altLang="ru-RU" sz="1600" b="0" dirty="0" smtClean="0">
                <a:solidFill>
                  <a:schemeClr val="bg1"/>
                </a:solidFill>
              </a:rPr>
              <a:t>9</a:t>
            </a:r>
            <a:endParaRPr lang="ru-RU" altLang="ru-RU" sz="1600" b="0" dirty="0" smtClean="0">
              <a:solidFill>
                <a:schemeClr val="bg1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205" y="1204546"/>
            <a:ext cx="10086880" cy="486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43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-9248"/>
            <a:ext cx="12192000" cy="1080000"/>
          </a:xfrm>
          <a:solidFill>
            <a:srgbClr val="003366"/>
          </a:solidFill>
        </p:spPr>
        <p:txBody>
          <a:bodyPr/>
          <a:lstStyle/>
          <a:p>
            <a:pPr marL="1885950"/>
            <a:r>
              <a:rPr lang="ru-RU" sz="2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Спальня</a:t>
            </a:r>
            <a:endParaRPr lang="ru-RU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-9525" y="6308725"/>
            <a:ext cx="1941730" cy="540000"/>
          </a:xfrm>
          <a:solidFill>
            <a:srgbClr val="0066CC"/>
          </a:solidFill>
        </p:spPr>
        <p:txBody>
          <a:bodyPr/>
          <a:lstStyle/>
          <a:p>
            <a:pPr algn="l"/>
            <a:r>
              <a:rPr lang="ru-RU" sz="2000" dirty="0" smtClean="0">
                <a:latin typeface="Arial Narrow" panose="020B0606020202030204" pitchFamily="34" charset="0"/>
              </a:rPr>
              <a:t> 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70" y="-20134"/>
            <a:ext cx="1944000" cy="108096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941730" y="6308725"/>
            <a:ext cx="10250270" cy="540000"/>
          </a:xfrm>
          <a:prstGeom prst="rect">
            <a:avLst/>
          </a:prstGeom>
          <a:solidFill>
            <a:srgbClr val="33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85950"/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093612"/>
            <a:ext cx="12192000" cy="5078588"/>
          </a:xfrm>
          <a:prstGeom prst="rect">
            <a:avLst/>
          </a:prstGeom>
          <a:solidFill>
            <a:srgbClr val="00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endParaRPr lang="ru-RU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2192836" y="6277611"/>
            <a:ext cx="96012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lt1"/>
                </a:solidFill>
              </a:rPr>
              <a:t>Презентация «Дома приезжих Марьяливо»</a:t>
            </a:r>
          </a:p>
          <a:p>
            <a:pPr algn="ctr"/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9" name="Номер слайда 2"/>
          <p:cNvSpPr txBox="1">
            <a:spLocks/>
          </p:cNvSpPr>
          <p:nvPr/>
        </p:nvSpPr>
        <p:spPr>
          <a:xfrm>
            <a:off x="222250" y="6362700"/>
            <a:ext cx="1611313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buChar char="•"/>
              <a:defRPr sz="2600" b="1" kern="1200">
                <a:solidFill>
                  <a:srgbClr val="003366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fld id="{9950D1E9-9EB5-41CF-81EA-0B2317463544}" type="slidenum">
              <a:rPr lang="ru-RU" altLang="ru-RU" sz="1600" b="0" smtClean="0">
                <a:solidFill>
                  <a:schemeClr val="bg1"/>
                </a:solidFill>
              </a:rPr>
              <a:pPr>
                <a:buFontTx/>
                <a:buNone/>
              </a:pPr>
              <a:t>10</a:t>
            </a:fld>
            <a:endParaRPr lang="ru-RU" altLang="ru-RU" sz="1600" b="0" dirty="0" smtClean="0">
              <a:solidFill>
                <a:schemeClr val="bg1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205" y="1297140"/>
            <a:ext cx="5216740" cy="477694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804" y="1288348"/>
            <a:ext cx="4653232" cy="477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02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-9248"/>
            <a:ext cx="12192000" cy="1080000"/>
          </a:xfrm>
          <a:solidFill>
            <a:srgbClr val="003366"/>
          </a:solidFill>
        </p:spPr>
        <p:txBody>
          <a:bodyPr/>
          <a:lstStyle/>
          <a:p>
            <a:pPr marL="1885950"/>
            <a:r>
              <a:rPr lang="ru-RU" sz="2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Котельная</a:t>
            </a:r>
            <a:endParaRPr lang="ru-RU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-9525" y="6308725"/>
            <a:ext cx="1941730" cy="540000"/>
          </a:xfrm>
          <a:solidFill>
            <a:srgbClr val="0066CC"/>
          </a:solidFill>
        </p:spPr>
        <p:txBody>
          <a:bodyPr/>
          <a:lstStyle/>
          <a:p>
            <a:pPr algn="l"/>
            <a:r>
              <a:rPr lang="ru-RU" sz="2000" dirty="0" smtClean="0">
                <a:latin typeface="Arial Narrow" panose="020B0606020202030204" pitchFamily="34" charset="0"/>
              </a:rPr>
              <a:t> 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70" y="-20134"/>
            <a:ext cx="1944000" cy="108096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941730" y="6308725"/>
            <a:ext cx="10250270" cy="540000"/>
          </a:xfrm>
          <a:prstGeom prst="rect">
            <a:avLst/>
          </a:prstGeom>
          <a:solidFill>
            <a:srgbClr val="33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85950"/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976974"/>
            <a:ext cx="12192000" cy="5098477"/>
          </a:xfrm>
          <a:prstGeom prst="rect">
            <a:avLst/>
          </a:prstGeom>
          <a:solidFill>
            <a:srgbClr val="00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latin typeface="Arial Narrow" panose="020B0606020202030204" pitchFamily="34" charset="0"/>
              </a:rPr>
              <a:t>                                 Общая </a:t>
            </a:r>
            <a:r>
              <a:rPr lang="ru-RU" sz="2000" dirty="0">
                <a:latin typeface="Arial Narrow" panose="020B0606020202030204" pitchFamily="34" charset="0"/>
              </a:rPr>
              <a:t>площадь </a:t>
            </a:r>
            <a:r>
              <a:rPr lang="ru-RU" sz="2000" dirty="0" smtClean="0">
                <a:latin typeface="Arial Narrow" panose="020B0606020202030204" pitchFamily="34" charset="0"/>
              </a:rPr>
              <a:t>– 31,3 </a:t>
            </a:r>
            <a:r>
              <a:rPr lang="ru-RU" sz="2000" dirty="0" err="1">
                <a:latin typeface="Arial Narrow" panose="020B0606020202030204" pitchFamily="34" charset="0"/>
              </a:rPr>
              <a:t>кв.м</a:t>
            </a:r>
            <a:r>
              <a:rPr lang="ru-RU" sz="2000" dirty="0">
                <a:latin typeface="Arial Narrow" panose="020B0606020202030204" pitchFamily="34" charset="0"/>
              </a:rPr>
              <a:t>. 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                                 Этажей – 1. 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                                 Материал стен – кирпич.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                                 </a:t>
            </a:r>
            <a:r>
              <a:rPr lang="ru-RU" sz="2000" dirty="0" smtClean="0">
                <a:latin typeface="Arial Narrow" panose="020B0606020202030204" pitchFamily="34" charset="0"/>
              </a:rPr>
              <a:t>Материал </a:t>
            </a:r>
            <a:r>
              <a:rPr lang="ru-RU" sz="2000" dirty="0">
                <a:latin typeface="Arial Narrow" panose="020B0606020202030204" pitchFamily="34" charset="0"/>
              </a:rPr>
              <a:t>крыши – металлочерепица.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                                 Год постройки – </a:t>
            </a:r>
            <a:r>
              <a:rPr lang="ru-RU" sz="2000" dirty="0" smtClean="0">
                <a:latin typeface="Arial Narrow" panose="020B0606020202030204" pitchFamily="34" charset="0"/>
              </a:rPr>
              <a:t>1998.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 </a:t>
            </a:r>
            <a:r>
              <a:rPr lang="ru-RU" sz="2000" dirty="0" smtClean="0">
                <a:latin typeface="Arial Narrow" panose="020B0606020202030204" pitchFamily="34" charset="0"/>
              </a:rPr>
              <a:t>                                Объект с ограждением и благоустройством.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92836" y="6277611"/>
            <a:ext cx="96012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lt1"/>
                </a:solidFill>
              </a:rPr>
              <a:t>Презентация «Дома приезжих Марьяливо»</a:t>
            </a:r>
          </a:p>
          <a:p>
            <a:pPr algn="ctr"/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12" name="Номер слайда 2"/>
          <p:cNvSpPr txBox="1">
            <a:spLocks/>
          </p:cNvSpPr>
          <p:nvPr/>
        </p:nvSpPr>
        <p:spPr>
          <a:xfrm>
            <a:off x="222250" y="6362700"/>
            <a:ext cx="1611313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buChar char="•"/>
              <a:defRPr sz="2600" b="1" kern="1200">
                <a:solidFill>
                  <a:srgbClr val="003366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ru-RU" altLang="ru-RU" sz="1600" b="0" dirty="0" smtClean="0">
                <a:solidFill>
                  <a:schemeClr val="bg1"/>
                </a:solidFill>
              </a:rPr>
              <a:t>11</a:t>
            </a:r>
            <a:endParaRPr lang="ru-RU" altLang="ru-RU" sz="1600" b="0" dirty="0" smtClean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0720" y="1060834"/>
            <a:ext cx="5145470" cy="494431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43388" y="1477107"/>
            <a:ext cx="4325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67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-9248"/>
            <a:ext cx="12192000" cy="1080000"/>
          </a:xfrm>
          <a:solidFill>
            <a:srgbClr val="003366"/>
          </a:solidFill>
        </p:spPr>
        <p:txBody>
          <a:bodyPr/>
          <a:lstStyle/>
          <a:p>
            <a:pPr marL="1885950"/>
            <a:r>
              <a:rPr lang="ru-RU" sz="2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Гараж</a:t>
            </a:r>
            <a:endParaRPr lang="ru-RU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-9525" y="6308725"/>
            <a:ext cx="1941730" cy="540000"/>
          </a:xfrm>
          <a:solidFill>
            <a:srgbClr val="0066CC"/>
          </a:solidFill>
        </p:spPr>
        <p:txBody>
          <a:bodyPr/>
          <a:lstStyle/>
          <a:p>
            <a:pPr algn="l"/>
            <a:r>
              <a:rPr lang="ru-RU" sz="2000" dirty="0" smtClean="0">
                <a:latin typeface="Arial Narrow" panose="020B0606020202030204" pitchFamily="34" charset="0"/>
              </a:rPr>
              <a:t> 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70" y="-20134"/>
            <a:ext cx="1944000" cy="108096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941730" y="6308725"/>
            <a:ext cx="10250270" cy="540000"/>
          </a:xfrm>
          <a:prstGeom prst="rect">
            <a:avLst/>
          </a:prstGeom>
          <a:solidFill>
            <a:srgbClr val="33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85950"/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060835"/>
            <a:ext cx="12192000" cy="5084988"/>
          </a:xfrm>
          <a:prstGeom prst="rect">
            <a:avLst/>
          </a:prstGeom>
          <a:solidFill>
            <a:srgbClr val="00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latin typeface="Arial Narrow" panose="020B0606020202030204" pitchFamily="34" charset="0"/>
              </a:rPr>
              <a:t>                                 Общая </a:t>
            </a:r>
            <a:r>
              <a:rPr lang="ru-RU" sz="2000" dirty="0">
                <a:latin typeface="Arial Narrow" panose="020B0606020202030204" pitchFamily="34" charset="0"/>
              </a:rPr>
              <a:t>площадь - 46,2 </a:t>
            </a:r>
            <a:r>
              <a:rPr lang="ru-RU" sz="2000" dirty="0" err="1">
                <a:latin typeface="Arial Narrow" panose="020B0606020202030204" pitchFamily="34" charset="0"/>
              </a:rPr>
              <a:t>кв.м</a:t>
            </a:r>
            <a:r>
              <a:rPr lang="ru-RU" sz="2000" dirty="0">
                <a:latin typeface="Arial Narrow" panose="020B0606020202030204" pitchFamily="34" charset="0"/>
              </a:rPr>
              <a:t>. </a:t>
            </a:r>
          </a:p>
          <a:p>
            <a:r>
              <a:rPr lang="ru-RU" sz="2000" dirty="0" smtClean="0">
                <a:latin typeface="Arial Narrow" panose="020B0606020202030204" pitchFamily="34" charset="0"/>
              </a:rPr>
              <a:t>                                 Этажей </a:t>
            </a:r>
            <a:r>
              <a:rPr lang="ru-RU" sz="2000" dirty="0">
                <a:latin typeface="Arial Narrow" panose="020B0606020202030204" pitchFamily="34" charset="0"/>
              </a:rPr>
              <a:t>– 1. </a:t>
            </a:r>
            <a:endParaRPr lang="ru-RU" sz="2000" dirty="0" smtClean="0">
              <a:latin typeface="Arial Narrow" panose="020B0606020202030204" pitchFamily="34" charset="0"/>
            </a:endParaRPr>
          </a:p>
          <a:p>
            <a:r>
              <a:rPr lang="ru-RU" sz="2000" dirty="0" smtClean="0">
                <a:latin typeface="Arial Narrow" panose="020B0606020202030204" pitchFamily="34" charset="0"/>
              </a:rPr>
              <a:t>                                 Материал стен – кирпич.</a:t>
            </a:r>
          </a:p>
          <a:p>
            <a:r>
              <a:rPr lang="ru-RU" sz="2000" dirty="0" smtClean="0">
                <a:latin typeface="Arial Narrow" panose="020B0606020202030204" pitchFamily="34" charset="0"/>
              </a:rPr>
              <a:t>                                 Материал крыши – металлочерепица.</a:t>
            </a:r>
          </a:p>
          <a:p>
            <a:r>
              <a:rPr lang="ru-RU" sz="2000" dirty="0" smtClean="0">
                <a:latin typeface="Arial Narrow" panose="020B0606020202030204" pitchFamily="34" charset="0"/>
              </a:rPr>
              <a:t>                                 Год постройки – 1999.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32205" y="6244835"/>
            <a:ext cx="1025979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lt1"/>
                </a:solidFill>
              </a:rPr>
              <a:t>Презентация «Дома приезжих Марьяливо»</a:t>
            </a:r>
          </a:p>
          <a:p>
            <a:pPr algn="ctr"/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9" name="Номер слайда 2"/>
          <p:cNvSpPr txBox="1">
            <a:spLocks/>
          </p:cNvSpPr>
          <p:nvPr/>
        </p:nvSpPr>
        <p:spPr>
          <a:xfrm>
            <a:off x="222250" y="6362700"/>
            <a:ext cx="1611313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buChar char="•"/>
              <a:defRPr sz="2600" b="1" kern="1200">
                <a:solidFill>
                  <a:srgbClr val="003366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ru-RU" altLang="ru-RU" sz="1600" b="0" dirty="0" smtClean="0">
                <a:solidFill>
                  <a:schemeClr val="bg1"/>
                </a:solidFill>
              </a:rPr>
              <a:t>12</a:t>
            </a:r>
            <a:endParaRPr lang="ru-RU" altLang="ru-RU" sz="1600" b="0" dirty="0" smtClean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5967" y="1218448"/>
            <a:ext cx="4737003" cy="477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03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-9248"/>
            <a:ext cx="12192000" cy="1080000"/>
          </a:xfrm>
          <a:solidFill>
            <a:srgbClr val="003366"/>
          </a:solidFill>
        </p:spPr>
        <p:txBody>
          <a:bodyPr/>
          <a:lstStyle/>
          <a:p>
            <a:pPr marL="1885950"/>
            <a:r>
              <a:rPr lang="ru-RU" sz="2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Благоустройство</a:t>
            </a:r>
            <a:endParaRPr lang="ru-RU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-9525" y="6308725"/>
            <a:ext cx="1941730" cy="540000"/>
          </a:xfrm>
          <a:solidFill>
            <a:srgbClr val="0066CC"/>
          </a:solidFill>
        </p:spPr>
        <p:txBody>
          <a:bodyPr/>
          <a:lstStyle/>
          <a:p>
            <a:pPr algn="l"/>
            <a:r>
              <a:rPr lang="ru-RU" sz="2000" dirty="0" smtClean="0">
                <a:latin typeface="Arial Narrow" panose="020B0606020202030204" pitchFamily="34" charset="0"/>
              </a:rPr>
              <a:t> 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70" y="-20134"/>
            <a:ext cx="1944000" cy="108096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941730" y="6308725"/>
            <a:ext cx="10250270" cy="540000"/>
          </a:xfrm>
          <a:prstGeom prst="rect">
            <a:avLst/>
          </a:prstGeom>
          <a:solidFill>
            <a:srgbClr val="33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dirty="0"/>
              <a:t>Презентация «Дома приезжих Марьяливо»</a:t>
            </a:r>
          </a:p>
          <a:p>
            <a:pPr algn="ctr"/>
            <a:endParaRPr lang="ru-RU" sz="2500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070752"/>
            <a:ext cx="12192000" cy="5120157"/>
          </a:xfrm>
          <a:prstGeom prst="rect">
            <a:avLst/>
          </a:prstGeom>
          <a:solidFill>
            <a:srgbClr val="00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Площадь земельного участка -  0,2424 га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Кадастровый номер земельного участка - 623685204101000526</a:t>
            </a:r>
          </a:p>
          <a:p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Вид права на земельный участок – постоянное пользование                                 </a:t>
            </a:r>
            <a:endParaRPr lang="ru-RU" sz="2000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endParaRPr lang="ru-RU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ru-RU" dirty="0" smtClean="0"/>
              <a:t> </a:t>
            </a:r>
            <a:r>
              <a:rPr lang="ru-RU" sz="2000" dirty="0" smtClean="0">
                <a:latin typeface="Arial Narrow" panose="020B0606020202030204" pitchFamily="34" charset="0"/>
              </a:rPr>
              <a:t>На всей территории объекта обустроены: </a:t>
            </a:r>
          </a:p>
          <a:p>
            <a:r>
              <a:rPr lang="ru-RU" sz="2000" dirty="0" smtClean="0">
                <a:latin typeface="Arial Narrow" panose="020B0606020202030204" pitchFamily="34" charset="0"/>
              </a:rPr>
              <a:t>                                    </a:t>
            </a:r>
            <a:r>
              <a:rPr lang="ru-RU" sz="2000" dirty="0">
                <a:latin typeface="Arial Narrow" panose="020B0606020202030204" pitchFamily="34" charset="0"/>
              </a:rPr>
              <a:t>- дорожки; 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                                    - зона отдыха; 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                                    - ландшафтный дизайн.</a:t>
            </a:r>
          </a:p>
        </p:txBody>
      </p:sp>
      <p:sp>
        <p:nvSpPr>
          <p:cNvPr id="12" name="Номер слайда 2"/>
          <p:cNvSpPr txBox="1">
            <a:spLocks/>
          </p:cNvSpPr>
          <p:nvPr/>
        </p:nvSpPr>
        <p:spPr>
          <a:xfrm>
            <a:off x="222250" y="6362700"/>
            <a:ext cx="1611313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buChar char="•"/>
              <a:defRPr sz="2600" b="1" kern="1200">
                <a:solidFill>
                  <a:srgbClr val="003366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ru-RU" altLang="ru-RU" sz="1600" b="0" dirty="0" smtClean="0">
                <a:solidFill>
                  <a:schemeClr val="bg1"/>
                </a:solidFill>
              </a:rPr>
              <a:t>13</a:t>
            </a:r>
            <a:endParaRPr lang="ru-RU" altLang="ru-RU" sz="1600" b="0" dirty="0" smtClean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3134" y="1266494"/>
            <a:ext cx="5719453" cy="450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15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-9248"/>
            <a:ext cx="12192000" cy="1080000"/>
          </a:xfrm>
          <a:solidFill>
            <a:srgbClr val="003366"/>
          </a:solidFill>
        </p:spPr>
        <p:txBody>
          <a:bodyPr/>
          <a:lstStyle/>
          <a:p>
            <a:pPr marL="1885950"/>
            <a:r>
              <a:rPr lang="ru-RU" sz="2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Другие составные части объекта </a:t>
            </a:r>
            <a:endParaRPr lang="ru-RU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-9525" y="6308725"/>
            <a:ext cx="1941730" cy="540000"/>
          </a:xfrm>
          <a:solidFill>
            <a:srgbClr val="0066CC"/>
          </a:solidFill>
        </p:spPr>
        <p:txBody>
          <a:bodyPr/>
          <a:lstStyle/>
          <a:p>
            <a:pPr algn="l"/>
            <a:r>
              <a:rPr lang="ru-RU" sz="2000" dirty="0" smtClean="0">
                <a:latin typeface="Arial Narrow" panose="020B0606020202030204" pitchFamily="34" charset="0"/>
              </a:rPr>
              <a:t> 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70" y="-20134"/>
            <a:ext cx="1944000" cy="108096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932205" y="6308725"/>
            <a:ext cx="10250270" cy="540000"/>
          </a:xfrm>
          <a:prstGeom prst="rect">
            <a:avLst/>
          </a:prstGeom>
          <a:solidFill>
            <a:srgbClr val="33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dirty="0"/>
              <a:t>Презентация «Дома приезжих Марьяливо»</a:t>
            </a:r>
          </a:p>
          <a:p>
            <a:pPr algn="ctr"/>
            <a:endParaRPr lang="ru-RU" sz="2500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060835"/>
            <a:ext cx="12192000" cy="5184000"/>
          </a:xfrm>
          <a:prstGeom prst="rect">
            <a:avLst/>
          </a:prstGeom>
          <a:solidFill>
            <a:srgbClr val="00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24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ru-RU" sz="2000" dirty="0" smtClean="0">
                <a:latin typeface="Arial Narrow" panose="020B0606020202030204" pitchFamily="34" charset="0"/>
              </a:rPr>
              <a:t>                                </a:t>
            </a:r>
            <a:r>
              <a:rPr lang="ru-RU" sz="2000" dirty="0">
                <a:latin typeface="Arial Narrow" panose="020B0606020202030204" pitchFamily="34" charset="0"/>
              </a:rPr>
              <a:t>Другие составные части объекта</a:t>
            </a:r>
            <a:r>
              <a:rPr lang="ru-RU" sz="2000" dirty="0" smtClean="0">
                <a:latin typeface="Arial Narrow" panose="020B0606020202030204" pitchFamily="34" charset="0"/>
              </a:rPr>
              <a:t>:</a:t>
            </a:r>
          </a:p>
          <a:p>
            <a:r>
              <a:rPr lang="ru-RU" sz="2000" dirty="0" smtClean="0">
                <a:latin typeface="Arial Narrow" panose="020B0606020202030204" pitchFamily="34" charset="0"/>
              </a:rPr>
              <a:t>                               1. Наружные </a:t>
            </a:r>
            <a:r>
              <a:rPr lang="ru-RU" sz="2000" dirty="0">
                <a:latin typeface="Arial Narrow" panose="020B0606020202030204" pitchFamily="34" charset="0"/>
              </a:rPr>
              <a:t>сети водопровода с водопроводными колодцами а1...а3 (протяженность - 46,0 м., дата </a:t>
            </a:r>
            <a:r>
              <a:rPr lang="ru-RU" sz="2000" dirty="0" smtClean="0">
                <a:latin typeface="Arial Narrow" panose="020B0606020202030204" pitchFamily="34" charset="0"/>
              </a:rPr>
              <a:t>                      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 </a:t>
            </a:r>
            <a:r>
              <a:rPr lang="ru-RU" sz="2000" dirty="0" smtClean="0">
                <a:latin typeface="Arial Narrow" panose="020B0606020202030204" pitchFamily="34" charset="0"/>
              </a:rPr>
              <a:t>                               ввода </a:t>
            </a:r>
            <a:r>
              <a:rPr lang="ru-RU" sz="2000" dirty="0">
                <a:latin typeface="Arial Narrow" panose="020B0606020202030204" pitchFamily="34" charset="0"/>
              </a:rPr>
              <a:t>в эксплуатацию – 1999 г., количество колодцев – 3, вид прокладки – подземный</a:t>
            </a:r>
            <a:r>
              <a:rPr lang="ru-RU" sz="2000" dirty="0" smtClean="0">
                <a:latin typeface="Arial Narrow" panose="020B0606020202030204" pitchFamily="34" charset="0"/>
              </a:rPr>
              <a:t>);</a:t>
            </a:r>
          </a:p>
          <a:p>
            <a:r>
              <a:rPr lang="ru-RU" sz="2000" dirty="0" smtClean="0">
                <a:latin typeface="Arial Narrow" panose="020B0606020202030204" pitchFamily="34" charset="0"/>
              </a:rPr>
              <a:t>                               2. Наружные </a:t>
            </a:r>
            <a:r>
              <a:rPr lang="ru-RU" sz="2000" dirty="0">
                <a:latin typeface="Arial Narrow" panose="020B0606020202030204" pitchFamily="34" charset="0"/>
              </a:rPr>
              <a:t>сети канализации (протяженность - 47,3 м., дата ввода в эксплуатацию – 1999г., </a:t>
            </a:r>
            <a:r>
              <a:rPr lang="ru-RU" sz="2000" dirty="0" smtClean="0">
                <a:latin typeface="Arial Narrow" panose="020B0606020202030204" pitchFamily="34" charset="0"/>
              </a:rPr>
              <a:t>        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 </a:t>
            </a:r>
            <a:r>
              <a:rPr lang="ru-RU" sz="2000" dirty="0" smtClean="0">
                <a:latin typeface="Arial Narrow" panose="020B0606020202030204" pitchFamily="34" charset="0"/>
              </a:rPr>
              <a:t>                              количество </a:t>
            </a:r>
            <a:r>
              <a:rPr lang="ru-RU" sz="2000" dirty="0">
                <a:latin typeface="Arial Narrow" panose="020B0606020202030204" pitchFamily="34" charset="0"/>
              </a:rPr>
              <a:t>колодцев – 3</a:t>
            </a:r>
            <a:r>
              <a:rPr lang="ru-RU" sz="2000" dirty="0" smtClean="0">
                <a:latin typeface="Arial Narrow" panose="020B0606020202030204" pitchFamily="34" charset="0"/>
              </a:rPr>
              <a:t>, вид </a:t>
            </a:r>
            <a:r>
              <a:rPr lang="ru-RU" sz="2000" dirty="0">
                <a:latin typeface="Arial Narrow" panose="020B0606020202030204" pitchFamily="34" charset="0"/>
              </a:rPr>
              <a:t>прокладки – подземный);</a:t>
            </a:r>
          </a:p>
          <a:p>
            <a:r>
              <a:rPr lang="ru-RU" sz="2000" dirty="0" smtClean="0">
                <a:latin typeface="Arial Narrow" panose="020B0606020202030204" pitchFamily="34" charset="0"/>
              </a:rPr>
              <a:t>                               3. Наружные </a:t>
            </a:r>
            <a:r>
              <a:rPr lang="ru-RU" sz="2000" dirty="0">
                <a:latin typeface="Arial Narrow" panose="020B0606020202030204" pitchFamily="34" charset="0"/>
              </a:rPr>
              <a:t>сети электроснабжения </a:t>
            </a:r>
            <a:r>
              <a:rPr lang="ru-RU" sz="2000" dirty="0" smtClean="0">
                <a:latin typeface="Arial Narrow" panose="020B0606020202030204" pitchFamily="34" charset="0"/>
              </a:rPr>
              <a:t>(протяженность - </a:t>
            </a:r>
            <a:r>
              <a:rPr lang="ru-RU" sz="2000" dirty="0">
                <a:latin typeface="Arial Narrow" panose="020B0606020202030204" pitchFamily="34" charset="0"/>
              </a:rPr>
              <a:t>26,8 </a:t>
            </a:r>
            <a:r>
              <a:rPr lang="ru-RU" sz="2000" dirty="0" smtClean="0">
                <a:latin typeface="Arial Narrow" panose="020B0606020202030204" pitchFamily="34" charset="0"/>
              </a:rPr>
              <a:t>м., дата </a:t>
            </a:r>
            <a:r>
              <a:rPr lang="ru-RU" sz="2000" dirty="0">
                <a:latin typeface="Arial Narrow" panose="020B0606020202030204" pitchFamily="34" charset="0"/>
              </a:rPr>
              <a:t>ввода в эксплуатацию </a:t>
            </a:r>
            <a:r>
              <a:rPr lang="ru-RU" sz="2000" dirty="0" smtClean="0">
                <a:latin typeface="Arial Narrow" panose="020B0606020202030204" pitchFamily="34" charset="0"/>
              </a:rPr>
              <a:t>– 1999,  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 </a:t>
            </a:r>
            <a:r>
              <a:rPr lang="ru-RU" sz="2000" dirty="0" smtClean="0">
                <a:latin typeface="Arial Narrow" panose="020B0606020202030204" pitchFamily="34" charset="0"/>
              </a:rPr>
              <a:t>                              количество </a:t>
            </a:r>
            <a:r>
              <a:rPr lang="ru-RU" sz="2000" dirty="0">
                <a:latin typeface="Arial Narrow" panose="020B0606020202030204" pitchFamily="34" charset="0"/>
              </a:rPr>
              <a:t>колодцев – </a:t>
            </a:r>
            <a:r>
              <a:rPr lang="ru-RU" sz="2000" dirty="0" smtClean="0">
                <a:latin typeface="Arial Narrow" panose="020B0606020202030204" pitchFamily="34" charset="0"/>
              </a:rPr>
              <a:t>3, вид </a:t>
            </a:r>
            <a:r>
              <a:rPr lang="ru-RU" sz="2000" dirty="0">
                <a:latin typeface="Arial Narrow" panose="020B0606020202030204" pitchFamily="34" charset="0"/>
              </a:rPr>
              <a:t>прокладки – </a:t>
            </a:r>
            <a:r>
              <a:rPr lang="ru-RU" sz="2000" dirty="0" smtClean="0">
                <a:latin typeface="Arial Narrow" panose="020B0606020202030204" pitchFamily="34" charset="0"/>
              </a:rPr>
              <a:t>подземный).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 </a:t>
            </a:r>
            <a:r>
              <a:rPr lang="ru-RU" sz="2000" dirty="0" smtClean="0">
                <a:latin typeface="Arial Narrow" panose="020B0606020202030204" pitchFamily="34" charset="0"/>
              </a:rPr>
              <a:t>                              4. </a:t>
            </a:r>
            <a:r>
              <a:rPr lang="ru-RU" sz="2000" dirty="0">
                <a:latin typeface="Arial Narrow" panose="020B0606020202030204" pitchFamily="34" charset="0"/>
              </a:rPr>
              <a:t>Кабельные линии </a:t>
            </a:r>
            <a:r>
              <a:rPr lang="ru-RU" sz="2000" dirty="0" smtClean="0">
                <a:latin typeface="Arial Narrow" panose="020B0606020202030204" pitchFamily="34" charset="0"/>
              </a:rPr>
              <a:t>связи.</a:t>
            </a:r>
            <a:endParaRPr lang="ru-RU" sz="2000" dirty="0">
              <a:latin typeface="Arial Narrow" panose="020B0606020202030204" pitchFamily="34" charset="0"/>
            </a:endParaRPr>
          </a:p>
          <a:p>
            <a:pPr marL="457200" indent="-457200">
              <a:buAutoNum type="arabicPeriod"/>
            </a:pPr>
            <a:endParaRPr lang="ru-RU" sz="2000" dirty="0">
              <a:latin typeface="Arial Narrow" panose="020B0606020202030204" pitchFamily="34" charset="0"/>
            </a:endParaRPr>
          </a:p>
        </p:txBody>
      </p:sp>
      <p:sp>
        <p:nvSpPr>
          <p:cNvPr id="12" name="Номер слайда 2"/>
          <p:cNvSpPr txBox="1">
            <a:spLocks/>
          </p:cNvSpPr>
          <p:nvPr/>
        </p:nvSpPr>
        <p:spPr>
          <a:xfrm>
            <a:off x="222250" y="6362700"/>
            <a:ext cx="1611313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buChar char="•"/>
              <a:defRPr sz="2600" b="1" kern="1200">
                <a:solidFill>
                  <a:srgbClr val="003366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ru-RU" altLang="ru-RU" sz="1600" b="0" dirty="0" smtClean="0">
                <a:solidFill>
                  <a:schemeClr val="bg1"/>
                </a:solidFill>
              </a:rPr>
              <a:t>14</a:t>
            </a:r>
            <a:endParaRPr lang="ru-RU" altLang="ru-RU" sz="1600" b="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15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-9248"/>
            <a:ext cx="12192000" cy="1080000"/>
          </a:xfrm>
          <a:solidFill>
            <a:srgbClr val="003366"/>
          </a:solidFill>
        </p:spPr>
        <p:txBody>
          <a:bodyPr/>
          <a:lstStyle/>
          <a:p>
            <a:pPr marL="1885950"/>
            <a:r>
              <a:rPr lang="ru-RU" sz="2400" dirty="0">
                <a:solidFill>
                  <a:schemeClr val="bg1"/>
                </a:solidFill>
                <a:latin typeface="Arial Narrow" panose="020B0606020202030204" pitchFamily="34" charset="0"/>
              </a:rPr>
              <a:t>Контактная информация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-9525" y="6308725"/>
            <a:ext cx="1941730" cy="540000"/>
          </a:xfrm>
          <a:solidFill>
            <a:srgbClr val="0066CC"/>
          </a:solidFill>
        </p:spPr>
        <p:txBody>
          <a:bodyPr/>
          <a:lstStyle/>
          <a:p>
            <a:pPr algn="l"/>
            <a:r>
              <a:rPr lang="ru-RU" sz="2000" dirty="0" smtClean="0">
                <a:latin typeface="Arial Narrow" panose="020B0606020202030204" pitchFamily="34" charset="0"/>
              </a:rPr>
              <a:t> 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70" y="-20134"/>
            <a:ext cx="1944000" cy="108096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932205" y="6308725"/>
            <a:ext cx="10250270" cy="540000"/>
          </a:xfrm>
          <a:prstGeom prst="rect">
            <a:avLst/>
          </a:prstGeom>
          <a:solidFill>
            <a:srgbClr val="33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dirty="0"/>
              <a:t>Презентация «Дома приезжих Марьяливо»</a:t>
            </a:r>
          </a:p>
          <a:p>
            <a:pPr algn="ctr"/>
            <a:endParaRPr lang="ru-RU" sz="2500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9525" y="1060835"/>
            <a:ext cx="12192000" cy="5184000"/>
          </a:xfrm>
          <a:prstGeom prst="rect">
            <a:avLst/>
          </a:prstGeom>
          <a:solidFill>
            <a:srgbClr val="00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2000" dirty="0" smtClean="0">
              <a:solidFill>
                <a:schemeClr val="bg1"/>
              </a:solidFill>
              <a:latin typeface="ADLaM Display" panose="02000000000000000000" pitchFamily="2" charset="0"/>
              <a:ea typeface="ADLaM Display" panose="02000000000000000000" pitchFamily="2" charset="0"/>
            </a:endParaRPr>
          </a:p>
          <a:p>
            <a:pPr algn="ctr"/>
            <a:endParaRPr lang="ru-RU" sz="2000" dirty="0">
              <a:solidFill>
                <a:schemeClr val="bg1"/>
              </a:solidFill>
              <a:latin typeface="ADLaM Display" panose="02000000000000000000" pitchFamily="2" charset="0"/>
              <a:ea typeface="ADLaM Display" panose="02000000000000000000" pitchFamily="2" charset="0"/>
            </a:endParaRPr>
          </a:p>
          <a:p>
            <a:pPr algn="ctr"/>
            <a:endParaRPr lang="ru-RU" sz="2000" dirty="0" smtClean="0">
              <a:solidFill>
                <a:schemeClr val="bg1"/>
              </a:solidFill>
              <a:latin typeface="ADLaM Display" panose="02000000000000000000" pitchFamily="2" charset="0"/>
              <a:ea typeface="ADLaM Display" panose="02000000000000000000" pitchFamily="2" charset="0"/>
            </a:endParaRPr>
          </a:p>
          <a:p>
            <a:pPr algn="ctr"/>
            <a:endParaRPr lang="ru-RU" sz="2000" dirty="0">
              <a:solidFill>
                <a:schemeClr val="bg1"/>
              </a:solidFill>
              <a:latin typeface="ADLaM Display" panose="02000000000000000000" pitchFamily="2" charset="0"/>
              <a:ea typeface="ADLaM Display" panose="02000000000000000000" pitchFamily="2" charset="0"/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ADLaM Display" panose="02000000000000000000" pitchFamily="2" charset="0"/>
                <a:ea typeface="ADLaM Display" panose="02000000000000000000" pitchFamily="2" charset="0"/>
              </a:rPr>
              <a:t>По </a:t>
            </a:r>
            <a:r>
              <a:rPr lang="ru-RU" sz="2000" dirty="0">
                <a:solidFill>
                  <a:schemeClr val="bg1"/>
                </a:solidFill>
                <a:latin typeface="ADLaM Display" panose="02000000000000000000" pitchFamily="2" charset="0"/>
                <a:ea typeface="ADLaM Display" panose="02000000000000000000" pitchFamily="2" charset="0"/>
              </a:rPr>
              <a:t>вопросу осмотра коттеджа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ADLaM Display" panose="02000000000000000000" pitchFamily="2" charset="0"/>
                <a:ea typeface="ADLaM Display" panose="02000000000000000000" pitchFamily="2" charset="0"/>
              </a:rPr>
              <a:t>Дом приезжих «</a:t>
            </a:r>
            <a:r>
              <a:rPr lang="ru-RU" sz="2000" dirty="0" err="1">
                <a:solidFill>
                  <a:schemeClr val="bg1"/>
                </a:solidFill>
                <a:latin typeface="ADLaM Display" panose="02000000000000000000" pitchFamily="2" charset="0"/>
                <a:ea typeface="ADLaM Display" panose="02000000000000000000" pitchFamily="2" charset="0"/>
              </a:rPr>
              <a:t>Марьяливо</a:t>
            </a:r>
            <a:r>
              <a:rPr lang="ru-RU" sz="2000" dirty="0">
                <a:solidFill>
                  <a:schemeClr val="bg1"/>
                </a:solidFill>
                <a:latin typeface="ADLaM Display" panose="02000000000000000000" pitchFamily="2" charset="0"/>
                <a:ea typeface="ADLaM Display" panose="02000000000000000000" pitchFamily="2" charset="0"/>
              </a:rPr>
              <a:t>» обращаться:</a:t>
            </a:r>
          </a:p>
          <a:p>
            <a:pPr algn="ctr"/>
            <a:r>
              <a:rPr lang="ru-RU" sz="2000" dirty="0"/>
              <a:t>(+375) 17 215 66 </a:t>
            </a:r>
            <a:r>
              <a:rPr lang="ru-RU" sz="2000" dirty="0" smtClean="0"/>
              <a:t>58</a:t>
            </a:r>
          </a:p>
          <a:p>
            <a:pPr algn="ctr"/>
            <a:r>
              <a:rPr lang="ru-RU" sz="2000" dirty="0"/>
              <a:t>(+375) 29 679 05 58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12" name="Номер слайда 2"/>
          <p:cNvSpPr txBox="1">
            <a:spLocks/>
          </p:cNvSpPr>
          <p:nvPr/>
        </p:nvSpPr>
        <p:spPr>
          <a:xfrm>
            <a:off x="222250" y="6362700"/>
            <a:ext cx="1611313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buChar char="•"/>
              <a:defRPr sz="2600" b="1" kern="1200">
                <a:solidFill>
                  <a:srgbClr val="003366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ru-RU" altLang="ru-RU" sz="1600" b="0" dirty="0" smtClean="0">
                <a:solidFill>
                  <a:schemeClr val="bg1"/>
                </a:solidFill>
              </a:rPr>
              <a:t>15</a:t>
            </a:r>
            <a:endParaRPr lang="ru-RU" altLang="ru-RU" sz="1600" b="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27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1764</TotalTime>
  <Words>480</Words>
  <Application>Microsoft Office PowerPoint</Application>
  <PresentationFormat>Широкоэкранный</PresentationFormat>
  <Paragraphs>146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ADLaM Display</vt:lpstr>
      <vt:lpstr>Arial</vt:lpstr>
      <vt:lpstr>Arial Narrow</vt:lpstr>
      <vt:lpstr>Calibri</vt:lpstr>
      <vt:lpstr>Calibri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Грабар Любовь Вячеславовна</dc:creator>
  <cp:lastModifiedBy>Осинская Анна Михайловна</cp:lastModifiedBy>
  <cp:revision>138</cp:revision>
  <cp:lastPrinted>2023-07-26T07:41:20Z</cp:lastPrinted>
  <dcterms:created xsi:type="dcterms:W3CDTF">2021-05-26T05:50:44Z</dcterms:created>
  <dcterms:modified xsi:type="dcterms:W3CDTF">2025-02-24T14:36:03Z</dcterms:modified>
</cp:coreProperties>
</file>