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817" r:id="rId2"/>
    <p:sldMasterId id="2147483658" r:id="rId3"/>
    <p:sldMasterId id="2147483659" r:id="rId4"/>
    <p:sldMasterId id="2147483660" r:id="rId5"/>
    <p:sldMasterId id="2147483669" r:id="rId6"/>
    <p:sldMasterId id="2147483661" r:id="rId7"/>
    <p:sldMasterId id="2147483662" r:id="rId8"/>
    <p:sldMasterId id="2147483663" r:id="rId9"/>
    <p:sldMasterId id="2147483655" r:id="rId10"/>
    <p:sldMasterId id="2147483666" r:id="rId11"/>
    <p:sldMasterId id="2147483667" r:id="rId12"/>
    <p:sldMasterId id="2147483668" r:id="rId13"/>
    <p:sldMasterId id="2147483670" r:id="rId14"/>
  </p:sldMasterIdLst>
  <p:notesMasterIdLst>
    <p:notesMasterId r:id="rId26"/>
  </p:notesMasterIdLst>
  <p:handoutMasterIdLst>
    <p:handoutMasterId r:id="rId27"/>
  </p:handoutMasterIdLst>
  <p:sldIdLst>
    <p:sldId id="1534" r:id="rId15"/>
    <p:sldId id="1543" r:id="rId16"/>
    <p:sldId id="1535" r:id="rId17"/>
    <p:sldId id="1536" r:id="rId18"/>
    <p:sldId id="1537" r:id="rId19"/>
    <p:sldId id="1538" r:id="rId20"/>
    <p:sldId id="1542" r:id="rId21"/>
    <p:sldId id="1539" r:id="rId22"/>
    <p:sldId id="1540" r:id="rId23"/>
    <p:sldId id="1541" r:id="rId24"/>
    <p:sldId id="1533" r:id="rId25"/>
  </p:sldIdLst>
  <p:sldSz cx="9906000" cy="6858000" type="A4"/>
  <p:notesSz cx="9929813" cy="67976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kern="1200">
        <a:solidFill>
          <a:schemeClr val="bg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>
          <p15:clr>
            <a:srgbClr val="A4A3A4"/>
          </p15:clr>
        </p15:guide>
        <p15:guide id="2" pos="3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66"/>
    <a:srgbClr val="000099"/>
    <a:srgbClr val="0000CC"/>
    <a:srgbClr val="0033CC"/>
    <a:srgbClr val="0066CC"/>
    <a:srgbClr val="66CCFF"/>
    <a:srgbClr val="800080"/>
    <a:srgbClr val="E7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86997" autoAdjust="0"/>
  </p:normalViewPr>
  <p:slideViewPr>
    <p:cSldViewPr snapToGrid="0" showGuides="1">
      <p:cViewPr varScale="1">
        <p:scale>
          <a:sx n="116" d="100"/>
          <a:sy n="116" d="100"/>
        </p:scale>
        <p:origin x="1194" y="108"/>
      </p:cViewPr>
      <p:guideLst>
        <p:guide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-1656" y="-1086"/>
      </p:cViewPr>
      <p:guideLst>
        <p:guide orient="horz" pos="2142"/>
        <p:guide pos="3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32" tIns="44968" rIns="89932" bIns="44968" numCol="1" anchor="t" anchorCtr="0" compatLnSpc="1">
            <a:prstTxWarp prst="textNoShape">
              <a:avLst/>
            </a:prstTxWarp>
          </a:bodyPr>
          <a:lstStyle>
            <a:lvl1pPr algn="l" defTabSz="897173" eaLnBrk="1" hangingPunct="1">
              <a:defRPr sz="11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10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32" tIns="44968" rIns="89932" bIns="44968" numCol="1" anchor="t" anchorCtr="0" compatLnSpc="1">
            <a:prstTxWarp prst="textNoShape">
              <a:avLst/>
            </a:prstTxWarp>
          </a:bodyPr>
          <a:lstStyle>
            <a:lvl1pPr algn="r" defTabSz="897173" eaLnBrk="1" hangingPunct="1">
              <a:defRPr sz="11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32" tIns="44968" rIns="89932" bIns="44968" numCol="1" anchor="b" anchorCtr="0" compatLnSpc="1">
            <a:prstTxWarp prst="textNoShape">
              <a:avLst/>
            </a:prstTxWarp>
          </a:bodyPr>
          <a:lstStyle>
            <a:lvl1pPr algn="l" defTabSz="897173" eaLnBrk="1" hangingPunct="1">
              <a:defRPr sz="11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10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32" tIns="44968" rIns="89932" bIns="44968" numCol="1" anchor="b" anchorCtr="0" compatLnSpc="1">
            <a:prstTxWarp prst="textNoShape">
              <a:avLst/>
            </a:prstTxWarp>
          </a:bodyPr>
          <a:lstStyle>
            <a:lvl1pPr algn="r" defTabSz="892175" eaLnBrk="1" hangingPunct="1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CCF0F-0083-4C9B-A6F5-A99BF140EA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55002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0" tIns="47428" rIns="94850" bIns="47428" numCol="1" anchor="t" anchorCtr="0" compatLnSpc="1">
            <a:prstTxWarp prst="textNoShape">
              <a:avLst/>
            </a:prstTxWarp>
          </a:bodyPr>
          <a:lstStyle>
            <a:lvl1pPr algn="l" defTabSz="947541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0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0" tIns="47428" rIns="94850" bIns="47428" numCol="1" anchor="t" anchorCtr="0" compatLnSpc="1">
            <a:prstTxWarp prst="textNoShape">
              <a:avLst/>
            </a:prstTxWarp>
          </a:bodyPr>
          <a:lstStyle>
            <a:lvl1pPr algn="r" defTabSz="947541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4200" y="508000"/>
            <a:ext cx="3681413" cy="2547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27388"/>
            <a:ext cx="7939087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0" tIns="47428" rIns="94850" bIns="47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0" tIns="47428" rIns="94850" bIns="47428" numCol="1" anchor="b" anchorCtr="0" compatLnSpc="1">
            <a:prstTxWarp prst="textNoShape">
              <a:avLst/>
            </a:prstTxWarp>
          </a:bodyPr>
          <a:lstStyle>
            <a:lvl1pPr algn="l" defTabSz="947541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0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0" tIns="47428" rIns="94850" bIns="47428" numCol="1" anchor="b" anchorCtr="0" compatLnSpc="1">
            <a:prstTxWarp prst="textNoShape">
              <a:avLst/>
            </a:prstTxWarp>
          </a:bodyPr>
          <a:lstStyle>
            <a:lvl1pPr algn="r" defTabSz="944563"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46A7EB1-66F5-4885-9E84-A836CEF07E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429006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976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15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754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146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35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6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380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030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591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53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A7EB1-66F5-4885-9E84-A836CEF07E95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39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D154C-CB36-4B66-80FC-B58C3411F2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6581679"/>
      </p:ext>
    </p:extLst>
  </p:cSld>
  <p:clrMapOvr>
    <a:masterClrMapping/>
  </p:clrMapOvr>
  <p:transition spd="slow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FF927-2BE9-44D2-8487-E3150B894B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3192657"/>
      </p:ext>
    </p:extLst>
  </p:cSld>
  <p:clrMapOvr>
    <a:masterClrMapping/>
  </p:clrMapOvr>
  <p:transition spd="slow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F2EAD-B355-4C26-973F-92D61049FF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7851618"/>
      </p:ext>
    </p:extLst>
  </p:cSld>
  <p:clrMapOvr>
    <a:masterClrMapping/>
  </p:clrMapOvr>
  <p:transition spd="slow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44B9-816F-4D46-A118-06091B00F0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9966204"/>
      </p:ext>
    </p:extLst>
  </p:cSld>
  <p:clrMapOvr>
    <a:masterClrMapping/>
  </p:clrMapOvr>
  <p:transition spd="slow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3FFDA-2C5F-4DE4-9738-F0C6E0613E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1232983"/>
      </p:ext>
    </p:extLst>
  </p:cSld>
  <p:clrMapOvr>
    <a:masterClrMapping/>
  </p:clrMapOvr>
  <p:transition spd="slow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82C84-8025-48B6-9788-BDB662E827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3497513"/>
      </p:ext>
    </p:extLst>
  </p:cSld>
  <p:clrMapOvr>
    <a:masterClrMapping/>
  </p:clrMapOvr>
  <p:transition spd="slow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96CB4-7342-4F8C-B0F0-812FDF869A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8112621"/>
      </p:ext>
    </p:extLst>
  </p:cSld>
  <p:clrMapOvr>
    <a:masterClrMapping/>
  </p:clrMapOvr>
  <p:transition spd="slow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0F1CA-F52F-41C3-8F8A-F0D405549F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2796395"/>
      </p:ext>
    </p:extLst>
  </p:cSld>
  <p:clrMapOvr>
    <a:masterClrMapping/>
  </p:clrMapOvr>
  <p:transition spd="slow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0786F-076F-48A9-90DB-6F6AA9C541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011662"/>
      </p:ext>
    </p:extLst>
  </p:cSld>
  <p:clrMapOvr>
    <a:masterClrMapping/>
  </p:clrMapOvr>
  <p:transition spd="slow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7A89F-312A-44A8-ADF1-92BDED2A72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3376695"/>
      </p:ext>
    </p:extLst>
  </p:cSld>
  <p:clrMapOvr>
    <a:masterClrMapping/>
  </p:clrMapOvr>
  <p:transition spd="slow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4DCB8-0B85-4051-BD45-B596AAACA5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3420730"/>
      </p:ext>
    </p:extLst>
  </p:cSld>
  <p:clrMapOvr>
    <a:masterClrMapping/>
  </p:clrMapOvr>
  <p:transition spd="slow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9000" y="0"/>
            <a:ext cx="6985000" cy="10096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0" y="1079500"/>
            <a:ext cx="9144000" cy="15287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26656-A58F-47F8-B79A-884E190E7B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5985326"/>
      </p:ext>
    </p:extLst>
  </p:cSld>
  <p:clrMapOvr>
    <a:masterClrMapping/>
  </p:clrMapOvr>
  <p:transition spd="slow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9000" y="-17585"/>
            <a:ext cx="6985000" cy="102723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pPr>
              <a:defRPr/>
            </a:pPr>
            <a:fld id="{CB2DD0C7-AE1B-4AEB-A600-92E7838406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7854342"/>
      </p:ext>
    </p:extLst>
  </p:cSld>
  <p:clrMapOvr>
    <a:masterClrMapping/>
  </p:clrMapOvr>
  <p:transition spd="slow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849F1-8AB3-4F34-A4B6-9A4BBB1F0E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337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AFE3D-F5B3-4A58-ABB2-CD2EEB8E60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5162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F32DE-2066-4696-AB30-10D097F336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4050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D5EA7-2162-46FF-8BE4-9592416EEE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8947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14CEA-E06F-4C4A-B181-5C21D15CF4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2535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854C-A113-4631-AC7B-D436D51B08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8071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B0E84-DCA7-4211-9A7E-7E4C6277BD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33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8B0A6-DF67-4AED-9090-855D9EFF4D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7583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665B9-0753-4B5A-BA04-6E442894CE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5031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20E98-1F11-428C-9443-4E9029A206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2379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53717-3E59-4EA8-979B-427CC140EC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26758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A1B5B-AE86-4D3E-805A-3BFA984D11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0586619"/>
      </p:ext>
    </p:extLst>
  </p:cSld>
  <p:clrMapOvr>
    <a:masterClrMapping/>
  </p:clrMapOvr>
  <p:transition spd="slow"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F425C-0EF6-402E-907F-809C18C993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0217818"/>
      </p:ext>
    </p:extLst>
  </p:cSld>
  <p:clrMapOvr>
    <a:masterClrMapping/>
  </p:clrMapOvr>
  <p:transition spd="slow">
    <p:strips dir="r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D0D7D-1520-43AA-B923-E8F9C3711E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7330161"/>
      </p:ext>
    </p:extLst>
  </p:cSld>
  <p:clrMapOvr>
    <a:masterClrMapping/>
  </p:clrMapOvr>
  <p:transition spd="slow">
    <p:strips dir="r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D2571-0E47-4ADC-8956-09474DE05C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2127944"/>
      </p:ext>
    </p:extLst>
  </p:cSld>
  <p:clrMapOvr>
    <a:masterClrMapping/>
  </p:clrMapOvr>
  <p:transition spd="slow">
    <p:strips dir="r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6951A-6D0F-4ED4-8A61-6B2A983437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5288951"/>
      </p:ext>
    </p:extLst>
  </p:cSld>
  <p:clrMapOvr>
    <a:masterClrMapping/>
  </p:clrMapOvr>
  <p:transition spd="slow">
    <p:strips dir="r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0F8B-12A0-40CE-B707-7C8C4DC9E6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5709150"/>
      </p:ext>
    </p:extLst>
  </p:cSld>
  <p:clrMapOvr>
    <a:masterClrMapping/>
  </p:clrMapOvr>
  <p:transition spd="slow">
    <p:strips dir="r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C65CB-6E8D-4667-9D7C-76F00D5C65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3952657"/>
      </p:ext>
    </p:extLst>
  </p:cSld>
  <p:clrMapOvr>
    <a:masterClrMapping/>
  </p:clrMapOvr>
  <p:transition spd="slow">
    <p:strips dir="r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90960-BACB-4143-B9D0-2F654F0248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052610"/>
      </p:ext>
    </p:extLst>
  </p:cSld>
  <p:clrMapOvr>
    <a:masterClrMapping/>
  </p:clrMapOvr>
  <p:transition spd="slow">
    <p:strips dir="r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6B660-5749-43B3-8F1A-072D74D8B6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4393355"/>
      </p:ext>
    </p:extLst>
  </p:cSld>
  <p:clrMapOvr>
    <a:masterClrMapping/>
  </p:clrMapOvr>
  <p:transition spd="slow">
    <p:strips dir="r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664B9-9EAC-41EE-A940-D71D076314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8102579"/>
      </p:ext>
    </p:extLst>
  </p:cSld>
  <p:clrMapOvr>
    <a:masterClrMapping/>
  </p:clrMapOvr>
  <p:transition spd="slow">
    <p:strips dir="r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96537-9D43-44CC-968F-23ABB6E378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3901507"/>
      </p:ext>
    </p:extLst>
  </p:cSld>
  <p:clrMapOvr>
    <a:masterClrMapping/>
  </p:clrMapOvr>
  <p:transition spd="slow">
    <p:strips dir="r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FFDA9-DA3D-4E2A-991B-57E27FB03F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382288"/>
      </p:ext>
    </p:extLst>
  </p:cSld>
  <p:clrMapOvr>
    <a:masterClrMapping/>
  </p:clrMapOvr>
  <p:transition spd="slow">
    <p:strips dir="r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A63A3-9E83-4BB8-A029-892B54D1DE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4562511"/>
      </p:ext>
    </p:extLst>
  </p:cSld>
  <p:clrMapOvr>
    <a:masterClrMapping/>
  </p:clrMapOvr>
  <p:transition spd="slow">
    <p:strips dir="r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40B56-502D-485D-8C67-DFE0EB5561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056838"/>
      </p:ext>
    </p:extLst>
  </p:cSld>
  <p:clrMapOvr>
    <a:masterClrMapping/>
  </p:clrMapOvr>
  <p:transition spd="slow">
    <p:strips dir="r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0D6C1-EFD1-43D0-8B6A-7E661CF311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5949298"/>
      </p:ext>
    </p:extLst>
  </p:cSld>
  <p:clrMapOvr>
    <a:masterClrMapping/>
  </p:clrMapOvr>
  <p:transition spd="slow">
    <p:strips dir="r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7F12E-4872-4D10-A4E6-EBE25FC953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541729"/>
      </p:ext>
    </p:extLst>
  </p:cSld>
  <p:clrMapOvr>
    <a:masterClrMapping/>
  </p:clrMapOvr>
  <p:transition spd="slow">
    <p:strips dir="r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AC45A-C9A8-41A7-9F3D-5FB19E04F4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1987054"/>
      </p:ext>
    </p:extLst>
  </p:cSld>
  <p:clrMapOvr>
    <a:masterClrMapping/>
  </p:clrMapOvr>
  <p:transition spd="slow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F9407-1F49-41E4-880F-BE99753D30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2930038"/>
      </p:ext>
    </p:extLst>
  </p:cSld>
  <p:clrMapOvr>
    <a:masterClrMapping/>
  </p:clrMapOvr>
  <p:transition spd="slow">
    <p:strips dir="r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EE1C5-578D-47BD-9872-61D6930729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239090"/>
      </p:ext>
    </p:extLst>
  </p:cSld>
  <p:clrMapOvr>
    <a:masterClrMapping/>
  </p:clrMapOvr>
  <p:transition spd="slow">
    <p:strips dir="r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02091-A768-44DE-B3EC-35E812B14F5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3705781"/>
      </p:ext>
    </p:extLst>
  </p:cSld>
  <p:clrMapOvr>
    <a:masterClrMapping/>
  </p:clrMapOvr>
  <p:transition spd="slow">
    <p:strips dir="r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73332-F72F-4895-B299-D25668BBBD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3674884"/>
      </p:ext>
    </p:extLst>
  </p:cSld>
  <p:clrMapOvr>
    <a:masterClrMapping/>
  </p:clrMapOvr>
  <p:transition spd="slow">
    <p:strips dir="r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B7EDD-A336-4E90-85AB-A52517DDED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486908"/>
      </p:ext>
    </p:extLst>
  </p:cSld>
  <p:clrMapOvr>
    <a:masterClrMapping/>
  </p:clrMapOvr>
  <p:transition spd="slow">
    <p:strips dir="r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7A6B5-C6BE-4497-AEEC-9A55211D2F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7314454"/>
      </p:ext>
    </p:extLst>
  </p:cSld>
  <p:clrMapOvr>
    <a:masterClrMapping/>
  </p:clrMapOvr>
  <p:transition spd="slow">
    <p:strips dir="r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9A652-654B-4526-95D9-439F5C3E2D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6696861"/>
      </p:ext>
    </p:extLst>
  </p:cSld>
  <p:clrMapOvr>
    <a:masterClrMapping/>
  </p:clrMapOvr>
  <p:transition spd="slow">
    <p:strips dir="r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EAA6C-1A8B-4A8B-854C-53F26E91BB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8538120"/>
      </p:ext>
    </p:extLst>
  </p:cSld>
  <p:clrMapOvr>
    <a:masterClrMapping/>
  </p:clrMapOvr>
  <p:transition spd="slow">
    <p:strips dir="r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49580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9500"/>
            <a:ext cx="449580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DA7E0-6930-4F4C-BC7E-1BF77284DE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4991399"/>
      </p:ext>
    </p:extLst>
  </p:cSld>
  <p:clrMapOvr>
    <a:masterClrMapping/>
  </p:clrMapOvr>
  <p:transition spd="slow">
    <p:strips dir="r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A5AE7-E1CA-490C-807B-4A719CF0E4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1244700"/>
      </p:ext>
    </p:extLst>
  </p:cSld>
  <p:clrMapOvr>
    <a:masterClrMapping/>
  </p:clrMapOvr>
  <p:transition spd="slow">
    <p:strips dir="r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CECDB-DDB1-4B72-8B99-473E2F359F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6866364"/>
      </p:ext>
    </p:extLst>
  </p:cSld>
  <p:clrMapOvr>
    <a:masterClrMapping/>
  </p:clrMapOvr>
  <p:transition spd="slow">
    <p:strips dir="r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BAC33-AC0F-462F-8E20-DD239791B7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1347635"/>
      </p:ext>
    </p:extLst>
  </p:cSld>
  <p:clrMapOvr>
    <a:masterClrMapping/>
  </p:clrMapOvr>
  <p:transition spd="slow">
    <p:strips dir="r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E7058-B595-4E95-9FC7-B06EAC0811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0663025"/>
      </p:ext>
    </p:extLst>
  </p:cSld>
  <p:clrMapOvr>
    <a:masterClrMapping/>
  </p:clrMapOvr>
  <p:transition spd="slow">
    <p:strips dir="r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350F2-32E9-44B1-B545-E2E51543EC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0324468"/>
      </p:ext>
    </p:extLst>
  </p:cSld>
  <p:clrMapOvr>
    <a:masterClrMapping/>
  </p:clrMapOvr>
  <p:transition spd="slow">
    <p:strips dir="r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9309A-99D6-424D-B5CE-5A3BE305EB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4426707"/>
      </p:ext>
    </p:extLst>
  </p:cSld>
  <p:clrMapOvr>
    <a:masterClrMapping/>
  </p:clrMapOvr>
  <p:transition spd="slow">
    <p:strips dir="r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215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2159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A9C3C-5670-41FA-A317-D5B61B58C1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9758836"/>
      </p:ext>
    </p:extLst>
  </p:cSld>
  <p:clrMapOvr>
    <a:masterClrMapping/>
  </p:clrMapOvr>
  <p:transition spd="slow">
    <p:strips dir="r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51BDC-FCBD-4A67-8E14-7F50B59618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9557623"/>
      </p:ext>
    </p:extLst>
  </p:cSld>
  <p:clrMapOvr>
    <a:masterClrMapping/>
  </p:clrMapOvr>
  <p:transition spd="slow">
    <p:strips dir="r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DA995-2F32-4833-8C1D-047F51F746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5131783"/>
      </p:ext>
    </p:extLst>
  </p:cSld>
  <p:clrMapOvr>
    <a:masterClrMapping/>
  </p:clrMapOvr>
  <p:transition spd="slow">
    <p:strips dir="r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BB329-ED8E-4291-ACA1-B849487904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926441"/>
      </p:ext>
    </p:extLst>
  </p:cSld>
  <p:clrMapOvr>
    <a:masterClrMapping/>
  </p:clrMapOvr>
  <p:transition spd="slow">
    <p:strips dir="r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49580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9500"/>
            <a:ext cx="4495800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0357D-5633-4C43-A5FC-12A95C2D20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5238962"/>
      </p:ext>
    </p:extLst>
  </p:cSld>
  <p:clrMapOvr>
    <a:masterClrMapping/>
  </p:clrMapOvr>
  <p:transition spd="slow">
    <p:strips dir="r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62A64-6493-4972-A5DD-83A7BBF35B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3761009"/>
      </p:ext>
    </p:extLst>
  </p:cSld>
  <p:clrMapOvr>
    <a:masterClrMapping/>
  </p:clrMapOvr>
  <p:transition spd="slow">
    <p:strips dir="r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831CB-28CB-4875-9EFD-2A6AE6306A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7002070"/>
      </p:ext>
    </p:extLst>
  </p:cSld>
  <p:clrMapOvr>
    <a:masterClrMapping/>
  </p:clrMapOvr>
  <p:transition spd="slow">
    <p:strips dir="r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DFA51-C53A-445D-B923-ACEF15AF49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2669051"/>
      </p:ext>
    </p:extLst>
  </p:cSld>
  <p:clrMapOvr>
    <a:masterClrMapping/>
  </p:clrMapOvr>
  <p:transition spd="slow">
    <p:strips dir="r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54CDA-79A3-480A-92A1-94FC38B2CF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7052312"/>
      </p:ext>
    </p:extLst>
  </p:cSld>
  <p:clrMapOvr>
    <a:masterClrMapping/>
  </p:clrMapOvr>
  <p:transition spd="slow">
    <p:strips dir="r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5E8FD-E11D-4EAC-9982-408425DD29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2727800"/>
      </p:ext>
    </p:extLst>
  </p:cSld>
  <p:clrMapOvr>
    <a:masterClrMapping/>
  </p:clrMapOvr>
  <p:transition spd="slow">
    <p:strips dir="rd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2A5CD-FB69-4201-BA1C-10D3207E86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0385110"/>
      </p:ext>
    </p:extLst>
  </p:cSld>
  <p:clrMapOvr>
    <a:masterClrMapping/>
  </p:clrMapOvr>
  <p:transition spd="slow">
    <p:strips dir="rd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215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2159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85742-A181-4DD2-A54F-AFDB786B2B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1240888"/>
      </p:ext>
    </p:extLst>
  </p:cSld>
  <p:clrMapOvr>
    <a:masterClrMapping/>
  </p:clrMapOvr>
  <p:transition spd="slow">
    <p:strips dir="r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41C7A-6F4F-4A6E-9896-6123CF7A30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2406159"/>
      </p:ext>
    </p:extLst>
  </p:cSld>
  <p:clrMapOvr>
    <a:masterClrMapping/>
  </p:clrMapOvr>
  <p:transition spd="slow">
    <p:strips dir="r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54DE1-A539-4D9C-8ACF-47658FE84A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140251"/>
      </p:ext>
    </p:extLst>
  </p:cSld>
  <p:clrMapOvr>
    <a:masterClrMapping/>
  </p:clrMapOvr>
  <p:transition spd="slow">
    <p:strips dir="r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3BBB2-9478-4A6C-AE63-542042CA8B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8575126"/>
      </p:ext>
    </p:extLst>
  </p:cSld>
  <p:clrMapOvr>
    <a:masterClrMapping/>
  </p:clrMapOvr>
  <p:transition spd="slow">
    <p:strips dir="r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82675"/>
            <a:ext cx="892175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44575" y="1082675"/>
            <a:ext cx="892175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35634-6E3F-4439-8B7C-7580949F4B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4369557"/>
      </p:ext>
    </p:extLst>
  </p:cSld>
  <p:clrMapOvr>
    <a:masterClrMapping/>
  </p:clrMapOvr>
  <p:transition spd="slow">
    <p:strips dir="r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35603-C2DD-47D0-8F8A-9B9F3A668B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7967613"/>
      </p:ext>
    </p:extLst>
  </p:cSld>
  <p:clrMapOvr>
    <a:masterClrMapping/>
  </p:clrMapOvr>
  <p:transition spd="slow">
    <p:strips dir="r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A62CF-F0C3-4061-9C5B-F0726CDD4C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6711240"/>
      </p:ext>
    </p:extLst>
  </p:cSld>
  <p:clrMapOvr>
    <a:masterClrMapping/>
  </p:clrMapOvr>
  <p:transition spd="slow">
    <p:strips dir="r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DE045-8E99-4415-BF9E-C0DF234C50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4358684"/>
      </p:ext>
    </p:extLst>
  </p:cSld>
  <p:clrMapOvr>
    <a:masterClrMapping/>
  </p:clrMapOvr>
  <p:transition spd="slow">
    <p:strips dir="r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E8640-5872-45F7-9943-C227D2798D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3862906"/>
      </p:ext>
    </p:extLst>
  </p:cSld>
  <p:clrMapOvr>
    <a:masterClrMapping/>
  </p:clrMapOvr>
  <p:transition spd="slow">
    <p:strips dir="r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B7A5B-4336-4595-A23D-EF76FB41D5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9141926"/>
      </p:ext>
    </p:extLst>
  </p:cSld>
  <p:clrMapOvr>
    <a:masterClrMapping/>
  </p:clrMapOvr>
  <p:transition spd="slow">
    <p:strips dir="r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E36A6-79A8-41DE-8A6C-5F55E6FA35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2379300"/>
      </p:ext>
    </p:extLst>
  </p:cSld>
  <p:clrMapOvr>
    <a:masterClrMapping/>
  </p:clrMapOvr>
  <p:transition spd="slow">
    <p:strips dir="rd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08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08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2449C-2C33-4865-91EB-DAF8CD3506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8824995"/>
      </p:ext>
    </p:extLst>
  </p:cSld>
  <p:clrMapOvr>
    <a:masterClrMapping/>
  </p:clrMapOvr>
  <p:transition spd="slow">
    <p:strips dir="rd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61B79-A1A6-4797-922D-26AD32A712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072631"/>
      </p:ext>
    </p:extLst>
  </p:cSld>
  <p:clrMapOvr>
    <a:masterClrMapping/>
  </p:clrMapOvr>
  <p:transition spd="slow">
    <p:strips dir="rd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C64F9-EF33-46B4-9B8B-5D4D753BA8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46169"/>
      </p:ext>
    </p:extLst>
  </p:cSld>
  <p:clrMapOvr>
    <a:masterClrMapping/>
  </p:clrMapOvr>
  <p:transition spd="slow">
    <p:strips dir="r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70FB1-57E3-49D8-B0F6-4FDD5D3E59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1903"/>
      </p:ext>
    </p:extLst>
  </p:cSld>
  <p:clrMapOvr>
    <a:masterClrMapping/>
  </p:clrMapOvr>
  <p:transition spd="slow">
    <p:strips dir="rd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00138"/>
            <a:ext cx="1452563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604963" y="1100138"/>
            <a:ext cx="1454150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9B1F8-2316-4792-8C0B-2026AF5E6C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05068"/>
      </p:ext>
    </p:extLst>
  </p:cSld>
  <p:clrMapOvr>
    <a:masterClrMapping/>
  </p:clrMapOvr>
  <p:transition spd="slow">
    <p:strips dir="rd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6CC36-706B-4F25-8EA8-9FD2F480F9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767765"/>
      </p:ext>
    </p:extLst>
  </p:cSld>
  <p:clrMapOvr>
    <a:masterClrMapping/>
  </p:clrMapOvr>
  <p:transition spd="slow">
    <p:strips dir="rd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0A50E-20ED-42A9-B611-381065F7C7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124985"/>
      </p:ext>
    </p:extLst>
  </p:cSld>
  <p:clrMapOvr>
    <a:masterClrMapping/>
  </p:clrMapOvr>
  <p:transition spd="slow">
    <p:strips dir="rd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7235D-B6CA-42CF-B2A2-AA2A8679A3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401785"/>
      </p:ext>
    </p:extLst>
  </p:cSld>
  <p:clrMapOvr>
    <a:masterClrMapping/>
  </p:clrMapOvr>
  <p:transition spd="slow">
    <p:strips dir="rd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F2091-E3D9-4C08-B96C-4C2B0E582A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369154"/>
      </p:ext>
    </p:extLst>
  </p:cSld>
  <p:clrMapOvr>
    <a:masterClrMapping/>
  </p:clrMapOvr>
  <p:transition spd="slow">
    <p:strips dir="rd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DD1E0-D768-44E5-B7FA-F994EC30AB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650248"/>
      </p:ext>
    </p:extLst>
  </p:cSld>
  <p:clrMapOvr>
    <a:masterClrMapping/>
  </p:clrMapOvr>
  <p:transition spd="slow">
    <p:strips dir="rd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428F5-DDFF-460B-906F-59164B131F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701056"/>
      </p:ext>
    </p:extLst>
  </p:cSld>
  <p:clrMapOvr>
    <a:masterClrMapping/>
  </p:clrMapOvr>
  <p:transition spd="slow">
    <p:strips dir="rd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6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6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751C2-3AFF-4AE0-8824-E9DC85F79D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06180"/>
      </p:ext>
    </p:extLst>
  </p:cSld>
  <p:clrMapOvr>
    <a:masterClrMapping/>
  </p:clrMapOvr>
  <p:transition spd="slow">
    <p:strips dir="rd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2E507-EAA6-43EC-9AB0-94E4E9EBAE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3468325"/>
      </p:ext>
    </p:extLst>
  </p:cSld>
  <p:clrMapOvr>
    <a:masterClrMapping/>
  </p:clrMapOvr>
  <p:transition spd="slow">
    <p:strips dir="rd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68DCB-09A4-48D9-8F73-C4459082D9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1992574"/>
      </p:ext>
    </p:extLst>
  </p:cSld>
  <p:clrMapOvr>
    <a:masterClrMapping/>
  </p:clrMapOvr>
  <p:transition spd="slow">
    <p:strips dir="rd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0FFA8-D65B-4010-8778-57D9075CFC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1083049"/>
      </p:ext>
    </p:extLst>
  </p:cSld>
  <p:clrMapOvr>
    <a:masterClrMapping/>
  </p:clrMapOvr>
  <p:transition spd="slow">
    <p:strips dir="rd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F8EDD-0ADC-4822-8688-64C5C3C1E8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7380922"/>
      </p:ext>
    </p:extLst>
  </p:cSld>
  <p:clrMapOvr>
    <a:masterClrMapping/>
  </p:clrMapOvr>
  <p:transition spd="slow">
    <p:strips dir="rd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F231A-A846-4991-8366-F0A4B3D209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7052368"/>
      </p:ext>
    </p:extLst>
  </p:cSld>
  <p:clrMapOvr>
    <a:masterClrMapping/>
  </p:clrMapOvr>
  <p:transition spd="slow">
    <p:strips dir="rd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E8B03-FF04-416C-8140-0148BAE691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2113788"/>
      </p:ext>
    </p:extLst>
  </p:cSld>
  <p:clrMapOvr>
    <a:masterClrMapping/>
  </p:clrMapOvr>
  <p:transition spd="slow">
    <p:strips dir="rd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29D96-1E7D-4F6C-B0C7-A4B6CBB73D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5496562"/>
      </p:ext>
    </p:extLst>
  </p:cSld>
  <p:clrMapOvr>
    <a:masterClrMapping/>
  </p:clrMapOvr>
  <p:transition spd="slow">
    <p:strips dir="rd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3B409-F638-4564-8F3B-1C84206A81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9999126"/>
      </p:ext>
    </p:extLst>
  </p:cSld>
  <p:clrMapOvr>
    <a:masterClrMapping/>
  </p:clrMapOvr>
  <p:transition spd="slow">
    <p:strips dir="rd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CF1A5-EE16-4408-B81F-16D3B002C7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3843752"/>
      </p:ext>
    </p:extLst>
  </p:cSld>
  <p:clrMapOvr>
    <a:masterClrMapping/>
  </p:clrMapOvr>
  <p:transition spd="slow">
    <p:strips dir="rd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1022-D604-4BF6-88B1-FA6A5CD0D9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1279944"/>
      </p:ext>
    </p:extLst>
  </p:cSld>
  <p:clrMapOvr>
    <a:masterClrMapping/>
  </p:clrMapOvr>
  <p:transition spd="slow">
    <p:strips dir="rd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2300" y="0"/>
            <a:ext cx="2171700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27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51F18-B349-493A-AD28-9F305E9084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9370902"/>
      </p:ext>
    </p:extLst>
  </p:cSld>
  <p:clrMapOvr>
    <a:masterClrMapping/>
  </p:clrMapOvr>
  <p:transition spd="slow">
    <p:strips dir="rd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2C6AE-9048-4DEC-B319-BDCCE11F46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0555886"/>
      </p:ext>
    </p:extLst>
  </p:cSld>
  <p:clrMapOvr>
    <a:masterClrMapping/>
  </p:clrMapOvr>
  <p:transition spd="slow">
    <p:strips dir="rd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1699F-0780-4FC6-81D1-5D6ED564C3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9962090"/>
      </p:ext>
    </p:extLst>
  </p:cSld>
  <p:clrMapOvr>
    <a:masterClrMapping/>
  </p:clrMapOvr>
  <p:transition spd="slow">
    <p:strips dir="rd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5D976-16F4-42AA-913C-D9166A5B2C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8594285"/>
      </p:ext>
    </p:extLst>
  </p:cSld>
  <p:clrMapOvr>
    <a:masterClrMapping/>
  </p:clrMapOvr>
  <p:transition spd="slow">
    <p:strips dir="rd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BF489-C867-4C93-A294-3F6D27C989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630735"/>
      </p:ext>
    </p:extLst>
  </p:cSld>
  <p:clrMapOvr>
    <a:masterClrMapping/>
  </p:clrMapOvr>
  <p:transition spd="slow">
    <p:strips dir="rd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07FA5-6A06-416F-A07E-8C4CC7BC24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5987738"/>
      </p:ext>
    </p:extLst>
  </p:cSld>
  <p:clrMapOvr>
    <a:masterClrMapping/>
  </p:clrMapOvr>
  <p:transition spd="slow">
    <p:strips dir="rd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3EBEA-498C-428C-88D2-A31CD6B7D4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2014646"/>
      </p:ext>
    </p:extLst>
  </p:cSld>
  <p:clrMapOvr>
    <a:masterClrMapping/>
  </p:clrMapOvr>
  <p:transition spd="slow">
    <p:strips dir="rd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069DD-A5D3-40CC-A617-72473B6681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8663878"/>
      </p:ext>
    </p:extLst>
  </p:cSld>
  <p:clrMapOvr>
    <a:masterClrMapping/>
  </p:clrMapOvr>
  <p:transition spd="slow">
    <p:strips dir="rd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202CC-B759-4457-93B7-F637F340C5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4306789"/>
      </p:ext>
    </p:extLst>
  </p:cSld>
  <p:clrMapOvr>
    <a:masterClrMapping/>
  </p:clrMapOvr>
  <p:transition spd="slow">
    <p:strips dir="rd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58CCF-D206-406B-AEE5-0342A6DBE6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865909"/>
      </p:ext>
    </p:extLst>
  </p:cSld>
  <p:clrMapOvr>
    <a:masterClrMapping/>
  </p:clrMapOvr>
  <p:transition spd="slow">
    <p:strips dir="rd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33980-542C-4FE3-8BC2-3356145318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6541277"/>
      </p:ext>
    </p:extLst>
  </p:cSld>
  <p:clrMapOvr>
    <a:masterClrMapping/>
  </p:clrMapOvr>
  <p:transition spd="slow">
    <p:strips dir="rd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13550" y="1600200"/>
            <a:ext cx="2117725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20395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7A328-72F1-41E9-B5D2-205C3F2ED9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24635"/>
      </p:ext>
    </p:extLst>
  </p:cSld>
  <p:clrMapOvr>
    <a:masterClrMapping/>
  </p:clrMapOvr>
  <p:transition spd="slow">
    <p:strips dir="rd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FF23C-4FB6-4193-8ACE-ABB4EE6D09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0694900"/>
      </p:ext>
    </p:extLst>
  </p:cSld>
  <p:clrMapOvr>
    <a:masterClrMapping/>
  </p:clrMapOvr>
  <p:transition spd="slow">
    <p:strips dir="rd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1D1F8-BCC5-4632-A682-0434270653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5313590"/>
      </p:ext>
    </p:extLst>
  </p:cSld>
  <p:clrMapOvr>
    <a:masterClrMapping/>
  </p:clrMapOvr>
  <p:transition spd="slow">
    <p:strips dir="rd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966A8-883C-4593-9E24-70C4363BC7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1825481"/>
      </p:ext>
    </p:extLst>
  </p:cSld>
  <p:clrMapOvr>
    <a:masterClrMapping/>
  </p:clrMapOvr>
  <p:transition spd="slow">
    <p:strips dir="rd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83B23-9FCD-452C-936D-AD6B4391A5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2566936"/>
      </p:ext>
    </p:extLst>
  </p:cSld>
  <p:clrMapOvr>
    <a:masterClrMapping/>
  </p:clrMapOvr>
  <p:transition spd="slow">
    <p:strips dir="rd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1D9BB-F023-4A4F-9915-8B6365C08F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8153740"/>
      </p:ext>
    </p:extLst>
  </p:cSld>
  <p:clrMapOvr>
    <a:masterClrMapping/>
  </p:clrMapOvr>
  <p:transition spd="slow">
    <p:strips dir="rd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FC3E3-5A2A-4FDF-A100-1E6503F557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4626695"/>
      </p:ext>
    </p:extLst>
  </p:cSld>
  <p:clrMapOvr>
    <a:masterClrMapping/>
  </p:clrMapOvr>
  <p:transition spd="slow">
    <p:strips dir="rd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F5CC6-C451-4EC7-B25D-863011670A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3771422"/>
      </p:ext>
    </p:extLst>
  </p:cSld>
  <p:clrMapOvr>
    <a:masterClrMapping/>
  </p:clrMapOvr>
  <p:transition spd="slow">
    <p:strips dir="rd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7ECFC-B593-4053-A9DC-3A952A4ED6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2306052"/>
      </p:ext>
    </p:extLst>
  </p:cSld>
  <p:clrMapOvr>
    <a:masterClrMapping/>
  </p:clrMapOvr>
  <p:transition spd="slow">
    <p:strips dir="rd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61C52-F68B-4123-B0B0-4BEA446DC5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3044426"/>
      </p:ext>
    </p:extLst>
  </p:cSld>
  <p:clrMapOvr>
    <a:masterClrMapping/>
  </p:clrMapOvr>
  <p:transition spd="slow">
    <p:strips dir="rd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FF0D0-7D7E-4BE3-8C45-A327D24E08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4265587"/>
      </p:ext>
    </p:extLst>
  </p:cSld>
  <p:clrMapOvr>
    <a:masterClrMapping/>
  </p:clrMapOvr>
  <p:transition spd="slow">
    <p:strips dir="rd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891F6-C60A-4900-AF30-45EA6CE8F3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0731038"/>
      </p:ext>
    </p:extLst>
  </p:cSld>
  <p:clrMapOvr>
    <a:masterClrMapping/>
  </p:clrMapOvr>
  <p:transition spd="slow">
    <p:strips dir="rd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8A95B-8E08-45AB-9DF6-7AE253A4C3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6655017"/>
      </p:ext>
    </p:extLst>
  </p:cSld>
  <p:clrMapOvr>
    <a:masterClrMapping/>
  </p:clrMapOvr>
  <p:transition spd="slow">
    <p:strips dir="rd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2A969-5ECC-4CF7-8B3C-00078DE74C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6338094"/>
      </p:ext>
    </p:extLst>
  </p:cSld>
  <p:clrMapOvr>
    <a:masterClrMapping/>
  </p:clrMapOvr>
  <p:transition spd="slow">
    <p:strips dir="r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132B3-A760-4545-9C54-A762EA1124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8073002"/>
      </p:ext>
    </p:extLst>
  </p:cSld>
  <p:clrMapOvr>
    <a:masterClrMapping/>
  </p:clrMapOvr>
  <p:transition spd="slow">
    <p:strips dir="rd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9500"/>
            <a:ext cx="4495800" cy="152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CD6B1-CAE6-4E15-AD24-B9991A3E48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6334901"/>
      </p:ext>
    </p:extLst>
  </p:cSld>
  <p:clrMapOvr>
    <a:masterClrMapping/>
  </p:clrMapOvr>
  <p:transition spd="slow">
    <p:strips dir="rd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1453-D177-40DC-B582-9F0010F3A4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5079838"/>
      </p:ext>
    </p:extLst>
  </p:cSld>
  <p:clrMapOvr>
    <a:masterClrMapping/>
  </p:clrMapOvr>
  <p:transition spd="slow">
    <p:strips dir="rd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CA2B9-3B90-4F38-B966-5F50CF147B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2721699"/>
      </p:ext>
    </p:extLst>
  </p:cSld>
  <p:clrMapOvr>
    <a:masterClrMapping/>
  </p:clrMapOvr>
  <p:transition spd="slow">
    <p:strips dir="rd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E307A-E454-42FB-954F-AB61E277D9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1712382"/>
      </p:ext>
    </p:extLst>
  </p:cSld>
  <p:clrMapOvr>
    <a:masterClrMapping/>
  </p:clrMapOvr>
  <p:transition spd="slow">
    <p:strips dir="rd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31DBB-7047-4B44-A3E2-5EF7759788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3590410"/>
      </p:ext>
    </p:extLst>
  </p:cSld>
  <p:clrMapOvr>
    <a:masterClrMapping/>
  </p:clrMapOvr>
  <p:transition spd="slow">
    <p:strips dir="rd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7C53E-A3E4-414C-A6D1-76CE9E02CF7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5159356"/>
      </p:ext>
    </p:extLst>
  </p:cSld>
  <p:clrMapOvr>
    <a:masterClrMapping/>
  </p:clrMapOvr>
  <p:transition spd="slow">
    <p:strips dir="rd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443D6-0646-48B9-AB0B-83C241B3DA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2157549"/>
      </p:ext>
    </p:extLst>
  </p:cSld>
  <p:clrMapOvr>
    <a:masterClrMapping/>
  </p:clrMapOvr>
  <p:transition spd="slow">
    <p:strips dir="rd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26082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26082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C98DA-2EFC-4C8C-B94A-EABB4A1F5E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1198783"/>
      </p:ext>
    </p:extLst>
  </p:cSld>
  <p:clrMapOvr>
    <a:masterClrMapping/>
  </p:clrMapOvr>
  <p:transition spd="slow">
    <p:strips dir="rd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81FF0-8264-47CA-9489-FC652903B3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6495883"/>
      </p:ext>
    </p:extLst>
  </p:cSld>
  <p:clrMapOvr>
    <a:masterClrMapping/>
  </p:clrMapOvr>
  <p:transition spd="slow">
    <p:strips dir="rd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0661F-DD79-4FB2-BE82-13FFB02D22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5783944"/>
      </p:ext>
    </p:extLst>
  </p:cSld>
  <p:clrMapOvr>
    <a:masterClrMapping/>
  </p:clrMapOvr>
  <p:transition spd="slow">
    <p:strips dir="rd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A46F3-6D4D-4C06-B032-D1CFEA0915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764436"/>
      </p:ext>
    </p:extLst>
  </p:cSld>
  <p:clrMapOvr>
    <a:masterClrMapping/>
  </p:clrMapOvr>
  <p:transition spd="slow">
    <p:strips dir="rd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FDC0B-B7D4-416E-82EA-814949CBD8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4306649"/>
      </p:ext>
    </p:extLst>
  </p:cSld>
  <p:clrMapOvr>
    <a:masterClrMapping/>
  </p:clrMapOvr>
  <p:transition spd="slow">
    <p:strips dir="rd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E5D21-57A0-4408-9F1D-35EC90254A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8269426"/>
      </p:ext>
    </p:extLst>
  </p:cSld>
  <p:clrMapOvr>
    <a:masterClrMapping/>
  </p:clrMapOvr>
  <p:transition spd="slow">
    <p:strips dir="rd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F2AFC-0457-43BC-9DF4-B4FCF3D5EE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9008090"/>
      </p:ext>
    </p:extLst>
  </p:cSld>
  <p:clrMapOvr>
    <a:masterClrMapping/>
  </p:clrMapOvr>
  <p:transition spd="slow">
    <p:strips dir="rd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AC519-D64F-486E-A80B-0C1E66E09A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2371301"/>
      </p:ext>
    </p:extLst>
  </p:cSld>
  <p:clrMapOvr>
    <a:masterClrMapping/>
  </p:clrMapOvr>
  <p:transition spd="slow">
    <p:strips dir="rd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504F8-097A-47C4-B2D6-BD170F61E4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0527751"/>
      </p:ext>
    </p:extLst>
  </p:cSld>
  <p:clrMapOvr>
    <a:masterClrMapping/>
  </p:clrMapOvr>
  <p:transition spd="slow">
    <p:strips dir="rd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DF5E3-1470-43E6-8B59-BB6A0C30E4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5602863"/>
      </p:ext>
    </p:extLst>
  </p:cSld>
  <p:clrMapOvr>
    <a:masterClrMapping/>
  </p:clrMapOvr>
  <p:transition spd="slow">
    <p:strips dir="rd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AEA99-F8EF-43EE-BEC4-36ED7F3FC8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6840697"/>
      </p:ext>
    </p:extLst>
  </p:cSld>
  <p:clrMapOvr>
    <a:masterClrMapping/>
  </p:clrMapOvr>
  <p:transition spd="slow">
    <p:strips dir="rd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2300" y="0"/>
            <a:ext cx="2171700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27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49BF4-6968-4AF6-8E9C-337F0FC3DE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8904537"/>
      </p:ext>
    </p:extLst>
  </p:cSld>
  <p:clrMapOvr>
    <a:masterClrMapping/>
  </p:clrMapOvr>
  <p:transition spd="slow">
    <p:strips dir="rd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A26D3-563E-4183-BE36-43186FEC0F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3689039"/>
      </p:ext>
    </p:extLst>
  </p:cSld>
  <p:clrMapOvr>
    <a:masterClrMapping/>
  </p:clrMapOvr>
  <p:transition spd="slow">
    <p:strips dir="rd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7A4BF-1F1D-4002-A83F-FDAF77EABB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783481"/>
      </p:ext>
    </p:extLst>
  </p:cSld>
  <p:clrMapOvr>
    <a:masterClrMapping/>
  </p:clrMapOvr>
  <p:transition spd="slow">
    <p:strips dir="rd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8A78A-3112-4C91-BC76-9F2D2E0D16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227788"/>
      </p:ext>
    </p:extLst>
  </p:cSld>
  <p:clrMapOvr>
    <a:masterClrMapping/>
  </p:clrMapOvr>
  <p:transition spd="slow">
    <p:strips dir="rd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82675"/>
            <a:ext cx="892175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44575" y="1082675"/>
            <a:ext cx="892175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713C5-BC36-4397-AC9A-E05190A6A2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5132822"/>
      </p:ext>
    </p:extLst>
  </p:cSld>
  <p:clrMapOvr>
    <a:masterClrMapping/>
  </p:clrMapOvr>
  <p:transition spd="slow">
    <p:strips dir="rd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704B9-7FC9-4933-B0AD-63928E3E00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5081827"/>
      </p:ext>
    </p:extLst>
  </p:cSld>
  <p:clrMapOvr>
    <a:masterClrMapping/>
  </p:clrMapOvr>
  <p:transition spd="slow">
    <p:strips dir="rd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F968A-26A9-4535-AA7F-9B1AE4001E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8127497"/>
      </p:ext>
    </p:extLst>
  </p:cSld>
  <p:clrMapOvr>
    <a:masterClrMapping/>
  </p:clrMapOvr>
  <p:transition spd="slow">
    <p:strips dir="rd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5039C-F7EF-4B90-897A-4814D64D4F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7047435"/>
      </p:ext>
    </p:extLst>
  </p:cSld>
  <p:clrMapOvr>
    <a:masterClrMapping/>
  </p:clrMapOvr>
  <p:transition spd="slow">
    <p:strips dir="rd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D3497-9720-4C8E-ACC7-A7790FF4EF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5090027"/>
      </p:ext>
    </p:extLst>
  </p:cSld>
  <p:clrMapOvr>
    <a:masterClrMapping/>
  </p:clrMapOvr>
  <p:transition spd="slow">
    <p:strips dir="rd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A491B-9B2C-4D7F-9706-633F5E0456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5724473"/>
      </p:ext>
    </p:extLst>
  </p:cSld>
  <p:clrMapOvr>
    <a:masterClrMapping/>
  </p:clrMapOvr>
  <p:transition spd="slow">
    <p:strips dir="rd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043B2-A755-41F5-815B-C03C67602F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576870"/>
      </p:ext>
    </p:extLst>
  </p:cSld>
  <p:clrMapOvr>
    <a:masterClrMapping/>
  </p:clrMapOvr>
  <p:transition spd="slow">
    <p:strips dir="rd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08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08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C302A-28B0-4895-99F6-16EB8DB141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6627059"/>
      </p:ext>
    </p:extLst>
  </p:cSld>
  <p:clrMapOvr>
    <a:masterClrMapping/>
  </p:clrMapOvr>
  <p:transition spd="slow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1038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039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040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1027" name="Rectangle 7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028" name="Rectangle 8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029" name="Line 9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03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99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47900" y="6353175"/>
            <a:ext cx="76374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99379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F8857711-5F3B-47C1-B2B4-52D37B250F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33" name="Rectangle 41"/>
          <p:cNvSpPr>
            <a:spLocks noChangeArrowheads="1"/>
          </p:cNvSpPr>
          <p:nvPr/>
        </p:nvSpPr>
        <p:spPr bwMode="auto">
          <a:xfrm>
            <a:off x="0" y="10731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0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1035" name="Line 15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pic>
        <p:nvPicPr>
          <p:cNvPr id="1036" name="Picture 42" descr="logo60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7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9047" r:id="rId1"/>
    <p:sldLayoutId id="2147499048" r:id="rId2"/>
    <p:sldLayoutId id="2147499049" r:id="rId3"/>
    <p:sldLayoutId id="2147499050" r:id="rId4"/>
    <p:sldLayoutId id="2147499051" r:id="rId5"/>
    <p:sldLayoutId id="2147499052" r:id="rId6"/>
    <p:sldLayoutId id="2147499053" r:id="rId7"/>
    <p:sldLayoutId id="2147499054" r:id="rId8"/>
    <p:sldLayoutId id="2147499055" r:id="rId9"/>
    <p:sldLayoutId id="2147499056" r:id="rId10"/>
    <p:sldLayoutId id="2147499057" r:id="rId11"/>
    <p:sldLayoutId id="2147499058" r:id="rId12"/>
    <p:sldLayoutId id="2147499202" r:id="rId13"/>
  </p:sldLayoutIdLst>
  <p:transition spd="slow">
    <p:strips dir="rd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9E9CCAC-0D69-4243-9B6C-EB4F7C01B5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9059" r:id="rId1"/>
    <p:sldLayoutId id="2147499060" r:id="rId2"/>
    <p:sldLayoutId id="2147499061" r:id="rId3"/>
    <p:sldLayoutId id="2147499062" r:id="rId4"/>
    <p:sldLayoutId id="2147499063" r:id="rId5"/>
    <p:sldLayoutId id="2147499064" r:id="rId6"/>
    <p:sldLayoutId id="2147499065" r:id="rId7"/>
    <p:sldLayoutId id="2147499066" r:id="rId8"/>
    <p:sldLayoutId id="2147499067" r:id="rId9"/>
    <p:sldLayoutId id="2147499068" r:id="rId10"/>
    <p:sldLayoutId id="214749906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8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3075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3076" name="Rectangle 20"/>
          <p:cNvSpPr>
            <a:spLocks noChangeArrowheads="1"/>
          </p:cNvSpPr>
          <p:nvPr/>
        </p:nvSpPr>
        <p:spPr bwMode="auto">
          <a:xfrm>
            <a:off x="2101850" y="2606675"/>
            <a:ext cx="7804150" cy="3713163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3077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3087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3088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3089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3080" name="Line 9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3081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693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20913" y="6381750"/>
            <a:ext cx="73326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3083" name="Line 21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3084" name="Line 22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269338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538AB4F-AB58-47A8-83C2-62DC8ADD2E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3086" name="Picture 49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070" r:id="rId1"/>
    <p:sldLayoutId id="2147499071" r:id="rId2"/>
    <p:sldLayoutId id="2147499072" r:id="rId3"/>
    <p:sldLayoutId id="2147499073" r:id="rId4"/>
    <p:sldLayoutId id="2147499074" r:id="rId5"/>
    <p:sldLayoutId id="2147499075" r:id="rId6"/>
    <p:sldLayoutId id="2147499076" r:id="rId7"/>
    <p:sldLayoutId id="2147499077" r:id="rId8"/>
    <p:sldLayoutId id="2147499078" r:id="rId9"/>
    <p:sldLayoutId id="2147499079" r:id="rId10"/>
    <p:sldLayoutId id="2147499080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8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409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4100" name="Rectangle 19"/>
          <p:cNvSpPr>
            <a:spLocks noChangeArrowheads="1"/>
          </p:cNvSpPr>
          <p:nvPr/>
        </p:nvSpPr>
        <p:spPr bwMode="auto">
          <a:xfrm>
            <a:off x="0" y="2605088"/>
            <a:ext cx="9906000" cy="3713162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4101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4111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4112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4113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4104" name="Line 9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410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7035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8175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2000"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4107" name="Line 20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4108" name="Line 21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27036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5A4BE66-87AC-42DF-A466-04EEE50C1F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4110" name="Picture 49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081" r:id="rId1"/>
    <p:sldLayoutId id="2147499082" r:id="rId2"/>
    <p:sldLayoutId id="2147499083" r:id="rId3"/>
    <p:sldLayoutId id="2147499084" r:id="rId4"/>
    <p:sldLayoutId id="2147499085" r:id="rId5"/>
    <p:sldLayoutId id="2147499086" r:id="rId6"/>
    <p:sldLayoutId id="2147499087" r:id="rId7"/>
    <p:sldLayoutId id="2147499088" r:id="rId8"/>
    <p:sldLayoutId id="2147499089" r:id="rId9"/>
    <p:sldLayoutId id="2147499090" r:id="rId10"/>
    <p:sldLayoutId id="2147499091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0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5123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5124" name="Rectangle 23"/>
          <p:cNvSpPr>
            <a:spLocks noChangeArrowheads="1"/>
          </p:cNvSpPr>
          <p:nvPr/>
        </p:nvSpPr>
        <p:spPr bwMode="auto">
          <a:xfrm>
            <a:off x="0" y="2159000"/>
            <a:ext cx="9906000" cy="4160838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5125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5135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5136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5137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5128" name="Line 9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512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7137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7275" y="6343650"/>
            <a:ext cx="71659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5131" name="Line 2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5132" name="Line 25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271389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31FA04B-5C4A-47E6-9D33-35F7B9177B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5134" name="Picture 52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092" r:id="rId1"/>
    <p:sldLayoutId id="2147499093" r:id="rId2"/>
    <p:sldLayoutId id="2147499094" r:id="rId3"/>
    <p:sldLayoutId id="2147499095" r:id="rId4"/>
    <p:sldLayoutId id="2147499096" r:id="rId5"/>
    <p:sldLayoutId id="2147499097" r:id="rId6"/>
    <p:sldLayoutId id="2147499098" r:id="rId7"/>
    <p:sldLayoutId id="2147499099" r:id="rId8"/>
    <p:sldLayoutId id="2147499100" r:id="rId9"/>
    <p:sldLayoutId id="2147499101" r:id="rId10"/>
    <p:sldLayoutId id="2147499102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2159000"/>
            <a:ext cx="9906000" cy="4160838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6149" name="Group 5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6162" name="Rectangle 6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6163" name="Rectangle 7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6164" name="Line 8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6151" name="Rectangle 10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6152" name="Line 11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6153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2042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6270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2000"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6155" name="Line 15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2042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9355FFE-FB0F-446F-AA8E-A45C0216CA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6157" name="Picture 17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Line 20"/>
          <p:cNvSpPr>
            <a:spLocks noChangeShapeType="1"/>
          </p:cNvSpPr>
          <p:nvPr/>
        </p:nvSpPr>
        <p:spPr bwMode="auto">
          <a:xfrm rot="-5400000">
            <a:off x="-1336675" y="3429000"/>
            <a:ext cx="6858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6159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0" y="5761038"/>
            <a:ext cx="9906000" cy="544512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6161" name="Line 19"/>
          <p:cNvSpPr>
            <a:spLocks noChangeShapeType="1"/>
          </p:cNvSpPr>
          <p:nvPr/>
        </p:nvSpPr>
        <p:spPr bwMode="auto">
          <a:xfrm>
            <a:off x="0" y="5767388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9103" r:id="rId1"/>
    <p:sldLayoutId id="2147499104" r:id="rId2"/>
    <p:sldLayoutId id="2147499105" r:id="rId3"/>
    <p:sldLayoutId id="2147499106" r:id="rId4"/>
    <p:sldLayoutId id="2147499107" r:id="rId5"/>
    <p:sldLayoutId id="2147499108" r:id="rId6"/>
    <p:sldLayoutId id="2147499109" r:id="rId7"/>
    <p:sldLayoutId id="2147499110" r:id="rId8"/>
    <p:sldLayoutId id="2147499111" r:id="rId9"/>
    <p:sldLayoutId id="2147499112" r:id="rId10"/>
    <p:sldLayoutId id="2147499113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5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2097088" y="1077913"/>
            <a:ext cx="7808912" cy="5262562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7172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7183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7184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7185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7175" name="Line 9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7176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82675"/>
            <a:ext cx="2098675" cy="52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</a:t>
            </a:r>
          </a:p>
          <a:p>
            <a:pPr lvl="0"/>
            <a:r>
              <a:rPr lang="ru-RU" altLang="ru-RU" smtClean="0"/>
              <a:t>текста</a:t>
            </a:r>
          </a:p>
        </p:txBody>
      </p:sp>
      <p:sp>
        <p:nvSpPr>
          <p:cNvPr id="27239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6270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7179" name="Line 17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7180" name="Line 18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272407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07F21FB-FEA8-4DDF-8887-2A210DBBFF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7182" name="Picture 46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114" r:id="rId1"/>
    <p:sldLayoutId id="2147499115" r:id="rId2"/>
    <p:sldLayoutId id="2147499116" r:id="rId3"/>
    <p:sldLayoutId id="2147499117" r:id="rId4"/>
    <p:sldLayoutId id="2147499118" r:id="rId5"/>
    <p:sldLayoutId id="2147499119" r:id="rId6"/>
    <p:sldLayoutId id="2147499120" r:id="rId7"/>
    <p:sldLayoutId id="2147499121" r:id="rId8"/>
    <p:sldLayoutId id="2147499122" r:id="rId9"/>
    <p:sldLayoutId id="2147499123" r:id="rId10"/>
    <p:sldLayoutId id="2147499124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3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3313113" y="1087438"/>
            <a:ext cx="6592887" cy="525145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8207" name="Rectangle 4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8208" name="Rectangle 5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8209" name="Line 6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8199" name="Line 9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820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20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100138"/>
            <a:ext cx="3314700" cy="52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</a:t>
            </a:r>
          </a:p>
          <a:p>
            <a:pPr lvl="0"/>
            <a:r>
              <a:rPr lang="ru-RU" altLang="ru-RU" smtClean="0"/>
              <a:t>текста</a:t>
            </a:r>
          </a:p>
        </p:txBody>
      </p:sp>
      <p:sp>
        <p:nvSpPr>
          <p:cNvPr id="27546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C157025-CECF-4385-A4B0-5B9212208C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7546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6270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8204" name="Line 16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8205" name="Line 17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pic>
        <p:nvPicPr>
          <p:cNvPr id="8206" name="Picture 44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125" r:id="rId1"/>
    <p:sldLayoutId id="2147499126" r:id="rId2"/>
    <p:sldLayoutId id="2147499127" r:id="rId3"/>
    <p:sldLayoutId id="2147499128" r:id="rId4"/>
    <p:sldLayoutId id="2147499129" r:id="rId5"/>
    <p:sldLayoutId id="2147499130" r:id="rId6"/>
    <p:sldLayoutId id="2147499131" r:id="rId7"/>
    <p:sldLayoutId id="2147499132" r:id="rId8"/>
    <p:sldLayoutId id="2147499133" r:id="rId9"/>
    <p:sldLayoutId id="2147499134" r:id="rId10"/>
    <p:sldLayoutId id="2147499135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4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9230" name="Rectangle 5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9231" name="Rectangle 6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9232" name="Line 7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9223" name="Line 10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9224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6762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6270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2000"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9226" name="Line 16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9227" name="Line 17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36763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095E476-CF00-4D16-8E29-8AAB404B75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9229" name="Picture 65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136" r:id="rId1"/>
    <p:sldLayoutId id="2147499137" r:id="rId2"/>
    <p:sldLayoutId id="2147499138" r:id="rId3"/>
    <p:sldLayoutId id="2147499139" r:id="rId4"/>
    <p:sldLayoutId id="2147499140" r:id="rId5"/>
    <p:sldLayoutId id="2147499141" r:id="rId6"/>
    <p:sldLayoutId id="2147499142" r:id="rId7"/>
    <p:sldLayoutId id="2147499143" r:id="rId8"/>
    <p:sldLayoutId id="2147499144" r:id="rId9"/>
    <p:sldLayoutId id="2147499145" r:id="rId10"/>
    <p:sldLayoutId id="2147499146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0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sz="1700" smtClean="0"/>
          </a:p>
        </p:txBody>
      </p:sp>
      <p:sp>
        <p:nvSpPr>
          <p:cNvPr id="10243" name="Rectangle 9"/>
          <p:cNvSpPr>
            <a:spLocks noChangeArrowheads="1"/>
          </p:cNvSpPr>
          <p:nvPr/>
        </p:nvSpPr>
        <p:spPr bwMode="auto">
          <a:xfrm>
            <a:off x="0" y="6313488"/>
            <a:ext cx="9906000" cy="544512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0244" name="Rectangle 13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0245" name="Rectangle 14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3399FF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0246" name="Line 15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0247" name="Line 33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0248" name="Line 3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71046" name="Rectangle 3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227BEE8-1CD9-44D9-BC8E-AAAE00351D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250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2098675" y="3116263"/>
            <a:ext cx="75771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pic>
        <p:nvPicPr>
          <p:cNvPr id="10251" name="Picture 66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147" r:id="rId1"/>
    <p:sldLayoutId id="2147499148" r:id="rId2"/>
    <p:sldLayoutId id="2147499149" r:id="rId3"/>
    <p:sldLayoutId id="2147499150" r:id="rId4"/>
    <p:sldLayoutId id="2147499151" r:id="rId5"/>
    <p:sldLayoutId id="2147499152" r:id="rId6"/>
    <p:sldLayoutId id="2147499153" r:id="rId7"/>
    <p:sldLayoutId id="2147499154" r:id="rId8"/>
    <p:sldLayoutId id="2147499155" r:id="rId9"/>
    <p:sldLayoutId id="2147499156" r:id="rId10"/>
    <p:sldLayoutId id="2147499157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11278" name="Rectangle 3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1279" name="Rectangle 4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1280" name="Line 5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1269" name="Line 8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1270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1786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6270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2000"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11272" name="Line 11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01786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2CD2672-115B-4386-92E4-11AE370B4D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1274" name="Rectangle 34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1275" name="Rectangle 35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11276" name="Line 36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pic>
        <p:nvPicPr>
          <p:cNvPr id="11277" name="Picture 37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158" r:id="rId1"/>
    <p:sldLayoutId id="2147499159" r:id="rId2"/>
    <p:sldLayoutId id="2147499160" r:id="rId3"/>
    <p:sldLayoutId id="2147499161" r:id="rId4"/>
    <p:sldLayoutId id="2147499162" r:id="rId5"/>
    <p:sldLayoutId id="2147499163" r:id="rId6"/>
    <p:sldLayoutId id="2147499164" r:id="rId7"/>
    <p:sldLayoutId id="2147499165" r:id="rId8"/>
    <p:sldLayoutId id="2147499166" r:id="rId9"/>
    <p:sldLayoutId id="2147499167" r:id="rId10"/>
    <p:sldLayoutId id="2147499168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12303" name="Rectangle 3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2304" name="Rectangle 4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2305" name="Line 5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2293" name="Line 8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2294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17761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6270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2000"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12296" name="Line 11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177612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B2C01953-593E-4468-9D87-5410FDF71B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2298" name="Rectangle 13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2299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79500"/>
            <a:ext cx="99060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12300" name="Line 15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pic>
        <p:nvPicPr>
          <p:cNvPr id="12301" name="Picture 16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2" name="Rectangle 17"/>
          <p:cNvSpPr>
            <a:spLocks noChangeArrowheads="1"/>
          </p:cNvSpPr>
          <p:nvPr/>
        </p:nvSpPr>
        <p:spPr bwMode="auto">
          <a:xfrm>
            <a:off x="0" y="5761038"/>
            <a:ext cx="9906000" cy="544512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9169" r:id="rId1"/>
    <p:sldLayoutId id="2147499170" r:id="rId2"/>
    <p:sldLayoutId id="2147499171" r:id="rId3"/>
    <p:sldLayoutId id="2147499172" r:id="rId4"/>
    <p:sldLayoutId id="2147499173" r:id="rId5"/>
    <p:sldLayoutId id="2147499174" r:id="rId6"/>
    <p:sldLayoutId id="2147499175" r:id="rId7"/>
    <p:sldLayoutId id="2147499176" r:id="rId8"/>
    <p:sldLayoutId id="2147499177" r:id="rId9"/>
    <p:sldLayoutId id="2147499178" r:id="rId10"/>
    <p:sldLayoutId id="2147499179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13327" name="Rectangle 5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3328" name="Rectangle 6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3329" name="Line 7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13317" name="Rectangle 8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3318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3320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1868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7750" y="6381750"/>
            <a:ext cx="7334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2000"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3323" name="Line 14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186831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9EFB4A1-782C-4767-A435-CEA5BBF16F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13325" name="Picture 16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Rectangle 17"/>
          <p:cNvSpPr>
            <a:spLocks noChangeArrowheads="1"/>
          </p:cNvSpPr>
          <p:nvPr/>
        </p:nvSpPr>
        <p:spPr bwMode="auto">
          <a:xfrm>
            <a:off x="0" y="5741988"/>
            <a:ext cx="9906000" cy="54451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9180" r:id="rId1"/>
    <p:sldLayoutId id="2147499181" r:id="rId2"/>
    <p:sldLayoutId id="2147499182" r:id="rId3"/>
    <p:sldLayoutId id="2147499183" r:id="rId4"/>
    <p:sldLayoutId id="2147499184" r:id="rId5"/>
    <p:sldLayoutId id="2147499185" r:id="rId6"/>
    <p:sldLayoutId id="2147499186" r:id="rId7"/>
    <p:sldLayoutId id="2147499187" r:id="rId8"/>
    <p:sldLayoutId id="2147499188" r:id="rId9"/>
    <p:sldLayoutId id="2147499189" r:id="rId10"/>
    <p:sldLayoutId id="2147499190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085850"/>
            <a:ext cx="9906000" cy="52244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097088" y="1077913"/>
            <a:ext cx="7808912" cy="5262562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0" y="6318250"/>
            <a:ext cx="9906000" cy="539750"/>
            <a:chOff x="0" y="3974"/>
            <a:chExt cx="5760" cy="340"/>
          </a:xfrm>
        </p:grpSpPr>
        <p:sp>
          <p:nvSpPr>
            <p:cNvPr id="14351" name="Rectangle 5"/>
            <p:cNvSpPr>
              <a:spLocks noChangeArrowheads="1"/>
            </p:cNvSpPr>
            <p:nvPr userDrawn="1"/>
          </p:nvSpPr>
          <p:spPr bwMode="auto">
            <a:xfrm>
              <a:off x="0" y="3974"/>
              <a:ext cx="1220" cy="340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4352" name="Rectangle 6"/>
            <p:cNvSpPr>
              <a:spLocks noChangeArrowheads="1"/>
            </p:cNvSpPr>
            <p:nvPr userDrawn="1"/>
          </p:nvSpPr>
          <p:spPr bwMode="auto">
            <a:xfrm>
              <a:off x="1224" y="3974"/>
              <a:ext cx="4536" cy="34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/>
          </p:spPr>
          <p:txBody>
            <a:bodyPr wrap="none" lIns="0" tIns="0" rIns="0" bIns="0" anchor="ctr"/>
            <a:lstStyle>
              <a:lvl1pPr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z="1500" smtClean="0"/>
            </a:p>
          </p:txBody>
        </p:sp>
        <p:sp>
          <p:nvSpPr>
            <p:cNvPr id="14353" name="Line 7"/>
            <p:cNvSpPr>
              <a:spLocks noChangeShapeType="1"/>
            </p:cNvSpPr>
            <p:nvPr userDrawn="1"/>
          </p:nvSpPr>
          <p:spPr bwMode="auto">
            <a:xfrm>
              <a:off x="1220" y="3974"/>
              <a:ext cx="0" cy="34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"/>
            </a:p>
          </p:txBody>
        </p:sp>
      </p:grp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0" y="0"/>
            <a:ext cx="2098675" cy="1079500"/>
          </a:xfrm>
          <a:prstGeom prst="rect">
            <a:avLst/>
          </a:prstGeom>
          <a:solidFill>
            <a:srgbClr val="0066CC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4342" name="Rectangle 9"/>
          <p:cNvSpPr>
            <a:spLocks noChangeArrowheads="1"/>
          </p:cNvSpPr>
          <p:nvPr/>
        </p:nvSpPr>
        <p:spPr bwMode="auto">
          <a:xfrm>
            <a:off x="2105025" y="0"/>
            <a:ext cx="7800975" cy="1079500"/>
          </a:xfrm>
          <a:prstGeom prst="rect">
            <a:avLst/>
          </a:prstGeom>
          <a:solidFill>
            <a:srgbClr val="003366"/>
          </a:solidFill>
          <a:ln>
            <a:noFill/>
          </a:ln>
          <a:extLst/>
        </p:spPr>
        <p:txBody>
          <a:bodyPr wrap="none" lIns="0" tIns="0" rIns="0" bIns="0" anchor="ctr"/>
          <a:lstStyle>
            <a:lvl1pPr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sz="1500" smtClean="0"/>
          </a:p>
        </p:txBody>
      </p:sp>
      <p:sp>
        <p:nvSpPr>
          <p:cNvPr id="14343" name="Line 10"/>
          <p:cNvSpPr>
            <a:spLocks noChangeShapeType="1"/>
          </p:cNvSpPr>
          <p:nvPr/>
        </p:nvSpPr>
        <p:spPr bwMode="auto">
          <a:xfrm>
            <a:off x="2098675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4344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8388" y="0"/>
            <a:ext cx="75676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4345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82675"/>
            <a:ext cx="2098675" cy="52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6000" tIns="0" rIns="216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</a:t>
            </a:r>
          </a:p>
          <a:p>
            <a:pPr lvl="0"/>
            <a:r>
              <a:rPr lang="ru-RU" altLang="ru-RU" smtClean="0"/>
              <a:t>текста</a:t>
            </a:r>
          </a:p>
        </p:txBody>
      </p:sp>
      <p:sp>
        <p:nvSpPr>
          <p:cNvPr id="12585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362700"/>
            <a:ext cx="7332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2000"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Конференция  «Общими усилиями сформировать позитивную культуру охраны труда». </a:t>
            </a:r>
            <a:endParaRPr lang="ru-RU"/>
          </a:p>
        </p:txBody>
      </p:sp>
      <p:sp>
        <p:nvSpPr>
          <p:cNvPr id="14347" name="Line 14"/>
          <p:cNvSpPr>
            <a:spLocks noChangeShapeType="1"/>
          </p:cNvSpPr>
          <p:nvPr/>
        </p:nvSpPr>
        <p:spPr bwMode="auto">
          <a:xfrm>
            <a:off x="0" y="6315075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4348" name="Line 15"/>
          <p:cNvSpPr>
            <a:spLocks noChangeShapeType="1"/>
          </p:cNvSpPr>
          <p:nvPr/>
        </p:nvSpPr>
        <p:spPr bwMode="auto">
          <a:xfrm>
            <a:off x="0" y="1079500"/>
            <a:ext cx="9906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"/>
          </a:p>
        </p:txBody>
      </p:sp>
      <p:sp>
        <p:nvSpPr>
          <p:cNvPr id="1258512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250" y="6362700"/>
            <a:ext cx="1611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6F2EB29-1075-4052-8C02-D7D7A7E70E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14350" name="Picture 17" descr="logo60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4925"/>
            <a:ext cx="16303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9191" r:id="rId1"/>
    <p:sldLayoutId id="2147499192" r:id="rId2"/>
    <p:sldLayoutId id="2147499193" r:id="rId3"/>
    <p:sldLayoutId id="2147499194" r:id="rId4"/>
    <p:sldLayoutId id="2147499195" r:id="rId5"/>
    <p:sldLayoutId id="2147499196" r:id="rId6"/>
    <p:sldLayoutId id="2147499197" r:id="rId7"/>
    <p:sldLayoutId id="2147499198" r:id="rId8"/>
    <p:sldLayoutId id="2147499199" r:id="rId9"/>
    <p:sldLayoutId id="2147499200" r:id="rId10"/>
    <p:sldLayoutId id="2147499201" r:id="rId11"/>
  </p:sldLayoutIdLst>
  <p:transition spd="slow">
    <p:strips dir="r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  <a:cs typeface="+mn-cs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cs typeface="+mn-cs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lesya-btg.b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hyperlink" Target="http://alesya-btg.by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alesya-btg.by/wp-content/uploads/2015/08/3-&#1082;&#1086;&#1084;&#1085;&#1072;&#1090;&#1085;&#1099;&#1081;-&#1051;&#1102;&#1082;&#1089;-&#1040;&#1087;&#1072;&#1088;&#1090;&#1072;&#1084;&#1077;&#1085;&#1090;&#1099;-1.jpg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3.xml"/><Relationship Id="rId6" Type="http://schemas.openxmlformats.org/officeDocument/2006/relationships/hyperlink" Target="http://alesya-btg.by/" TargetMode="Externa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.png"/><Relationship Id="rId5" Type="http://schemas.openxmlformats.org/officeDocument/2006/relationships/hyperlink" Target="http://alesya-btg.by/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lesya-btg.b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lesya-btg.by/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alesya-btg.b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.png"/><Relationship Id="rId5" Type="http://schemas.openxmlformats.org/officeDocument/2006/relationships/hyperlink" Target="http://alesya-btg.by/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.png"/><Relationship Id="rId5" Type="http://schemas.openxmlformats.org/officeDocument/2006/relationships/hyperlink" Target="http://alesya-btg.by/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lesya-btg.b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2.png"/><Relationship Id="rId4" Type="http://schemas.openxmlformats.org/officeDocument/2006/relationships/hyperlink" Target="http://alesya-btg.b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97995" y="1507324"/>
            <a:ext cx="5377875" cy="4278094"/>
          </a:xfrm>
        </p:spPr>
        <p:txBody>
          <a:bodyPr/>
          <a:lstStyle/>
          <a:p>
            <a:pPr lvl="0">
              <a:defRPr/>
            </a:pPr>
            <a:r>
              <a:rPr lang="en-US" sz="1600" b="0" dirty="0" smtClean="0"/>
              <a:t/>
            </a:r>
            <a:br>
              <a:rPr lang="en-US" sz="1600" b="0" dirty="0" smtClean="0"/>
            </a:br>
            <a:r>
              <a:rPr lang="ru-RU" sz="1600" b="0" dirty="0" smtClean="0">
                <a:solidFill>
                  <a:schemeClr val="tx1"/>
                </a:solidFill>
              </a:rPr>
              <a:t>          </a:t>
            </a:r>
            <a:r>
              <a:rPr lang="ru-RU" sz="1600" b="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Современный 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и уютный Оздоровительный центр «Алеся» (филиал ОАО «Газпром </a:t>
            </a:r>
            <a:r>
              <a:rPr lang="ru-RU" sz="1600" b="0" kern="1200" dirty="0" err="1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трансгаз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Беларусь») находится вблизи деревни </a:t>
            </a:r>
            <a:r>
              <a:rPr lang="ru-RU" sz="1600" b="0" kern="1200" dirty="0" err="1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Гердутишки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Молодечненского района Минской области (расстояние от кольцевой дороги г. Минска (Ждановичи) - 49 км, в 18 км от трассы </a:t>
            </a:r>
            <a:r>
              <a:rPr lang="ru-RU" sz="1600" b="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Минск-Молодечно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600" b="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в 8 км от железнодорожной станции "</a:t>
            </a:r>
            <a:r>
              <a:rPr lang="ru-RU" sz="1600" b="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Олехновичи«)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</a:t>
            </a:r>
            <a:b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     Комплекс общей площадью 10 </a:t>
            </a:r>
            <a:r>
              <a:rPr lang="ru-RU" sz="1600" b="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га 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из жилых и административно-хозяйственных корпусов был возведен в 2002 году в сосновом бору на берегу водоема около реки Западная Березина, на северо-западном склоне Минской </a:t>
            </a:r>
            <a:r>
              <a:rPr lang="ru-RU" sz="1600" b="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возвышенности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    Общая площадь земельных участков – 12,84045 </a:t>
            </a:r>
            <a:r>
              <a:rPr lang="ru-RU" sz="1600" b="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га</a:t>
            </a:r>
            <a: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1600" b="0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23535" y="214184"/>
            <a:ext cx="798246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dirty="0" smtClean="0"/>
              <a:t>Продажа: Оздоровительный центр «Алеся»</a:t>
            </a:r>
            <a:endParaRPr lang="" sz="3500" dirty="0"/>
          </a:p>
        </p:txBody>
      </p:sp>
      <p:pic>
        <p:nvPicPr>
          <p:cNvPr id="11" name="Picture 2" descr="Дом отдыха &quot;Алеся&quot; (официальный сайт)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822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238" y="2034745"/>
            <a:ext cx="4563762" cy="350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6006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81520" y="1551589"/>
            <a:ext cx="5814479" cy="4205416"/>
          </a:xfrm>
        </p:spPr>
        <p:txBody>
          <a:bodyPr/>
          <a:lstStyle/>
          <a:p>
            <a:r>
              <a:rPr lang="en-US" sz="1600" b="0" dirty="0" smtClean="0"/>
              <a:t/>
            </a:r>
            <a:br>
              <a:rPr lang="en-US" sz="1600" b="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>
                <a:solidFill>
                  <a:schemeClr val="tx1"/>
                </a:solidFill>
              </a:rPr>
              <a:t>►   </a:t>
            </a:r>
            <a:r>
              <a:rPr lang="ru-RU" sz="1600" b="0" dirty="0" smtClean="0">
                <a:solidFill>
                  <a:schemeClr val="tx1"/>
                </a:solidFill>
              </a:rPr>
              <a:t>Главный корпус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    </a:t>
            </a:r>
            <a:r>
              <a:rPr lang="ru-RU" sz="1600" dirty="0">
                <a:solidFill>
                  <a:schemeClr val="tx1"/>
                </a:solidFill>
              </a:rPr>
              <a:t> - </a:t>
            </a:r>
            <a:r>
              <a:rPr lang="ru-RU" sz="1600" b="0" dirty="0" smtClean="0">
                <a:solidFill>
                  <a:schemeClr val="tx1"/>
                </a:solidFill>
              </a:rPr>
              <a:t>ресторан </a:t>
            </a:r>
            <a:r>
              <a:rPr lang="ru-RU" sz="1600" b="0" dirty="0">
                <a:solidFill>
                  <a:schemeClr val="tx1"/>
                </a:solidFill>
              </a:rPr>
              <a:t>на 170 посадочных </a:t>
            </a:r>
            <a:r>
              <a:rPr lang="ru-RU" sz="1600" b="0" dirty="0" smtClean="0">
                <a:solidFill>
                  <a:schemeClr val="tx1"/>
                </a:solidFill>
              </a:rPr>
              <a:t>мест    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    </a:t>
            </a:r>
            <a:r>
              <a:rPr lang="ru-RU" sz="1600" dirty="0">
                <a:solidFill>
                  <a:schemeClr val="tx1"/>
                </a:solidFill>
              </a:rPr>
              <a:t> - </a:t>
            </a:r>
            <a:r>
              <a:rPr lang="ru-RU" sz="1600" b="0" dirty="0" smtClean="0">
                <a:solidFill>
                  <a:schemeClr val="tx1"/>
                </a:solidFill>
              </a:rPr>
              <a:t>бар </a:t>
            </a:r>
            <a:r>
              <a:rPr lang="ru-RU" sz="1600" b="0" dirty="0">
                <a:solidFill>
                  <a:schemeClr val="tx1"/>
                </a:solidFill>
              </a:rPr>
              <a:t>на 20 посадочных </a:t>
            </a:r>
            <a:r>
              <a:rPr lang="ru-RU" sz="1600" b="0" dirty="0" smtClean="0">
                <a:solidFill>
                  <a:schemeClr val="tx1"/>
                </a:solidFill>
              </a:rPr>
              <a:t>мест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    </a:t>
            </a:r>
            <a:r>
              <a:rPr lang="ru-RU" sz="1600" dirty="0">
                <a:solidFill>
                  <a:schemeClr val="tx1"/>
                </a:solidFill>
              </a:rPr>
              <a:t> - </a:t>
            </a:r>
            <a:r>
              <a:rPr lang="ru-RU" sz="1600" b="0" dirty="0" smtClean="0">
                <a:solidFill>
                  <a:schemeClr val="tx1"/>
                </a:solidFill>
              </a:rPr>
              <a:t>актовый </a:t>
            </a:r>
            <a:r>
              <a:rPr lang="ru-RU" sz="1600" b="0" dirty="0">
                <a:solidFill>
                  <a:schemeClr val="tx1"/>
                </a:solidFill>
              </a:rPr>
              <a:t>зал на </a:t>
            </a:r>
            <a:r>
              <a:rPr lang="be-BY" sz="1600" b="0" dirty="0">
                <a:solidFill>
                  <a:schemeClr val="tx1"/>
                </a:solidFill>
              </a:rPr>
              <a:t>190</a:t>
            </a:r>
            <a:r>
              <a:rPr lang="ru-RU" sz="1600" b="0" dirty="0">
                <a:solidFill>
                  <a:schemeClr val="tx1"/>
                </a:solidFill>
              </a:rPr>
              <a:t> </a:t>
            </a:r>
            <a:r>
              <a:rPr lang="ru-RU" sz="1600" b="0" dirty="0" smtClean="0">
                <a:solidFill>
                  <a:schemeClr val="tx1"/>
                </a:solidFill>
              </a:rPr>
              <a:t>мест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     </a:t>
            </a:r>
            <a:r>
              <a:rPr lang="ru-RU" sz="160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танцевальный зал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  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  - </a:t>
            </a:r>
            <a:r>
              <a:rPr lang="ru-RU" sz="1600" b="0" dirty="0" smtClean="0">
                <a:solidFill>
                  <a:schemeClr val="tx1"/>
                </a:solidFill>
              </a:rPr>
              <a:t>медицинский кабинет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    - </a:t>
            </a:r>
            <a:r>
              <a:rPr lang="ru-RU" sz="1600" b="0" dirty="0" smtClean="0">
                <a:solidFill>
                  <a:schemeClr val="tx1"/>
                </a:solidFill>
              </a:rPr>
              <a:t>тренажерный </a:t>
            </a:r>
            <a:r>
              <a:rPr lang="ru-RU" sz="1600" b="0" dirty="0">
                <a:solidFill>
                  <a:schemeClr val="tx1"/>
                </a:solidFill>
              </a:rPr>
              <a:t>зал с бильярдом, силовыми и велотренажёрами, беговыми дорожками, теннисными </a:t>
            </a:r>
            <a:r>
              <a:rPr lang="ru-RU" sz="1600" b="0" dirty="0" smtClean="0">
                <a:solidFill>
                  <a:schemeClr val="tx1"/>
                </a:solidFill>
              </a:rPr>
              <a:t>столами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Четыре </a:t>
            </a:r>
            <a:r>
              <a:rPr lang="ru-RU" sz="1600" b="0" dirty="0">
                <a:solidFill>
                  <a:schemeClr val="tx1"/>
                </a:solidFill>
              </a:rPr>
              <a:t>спальных </a:t>
            </a:r>
            <a:r>
              <a:rPr lang="ru-RU" sz="1600" b="0" dirty="0" smtClean="0">
                <a:solidFill>
                  <a:schemeClr val="tx1"/>
                </a:solidFill>
              </a:rPr>
              <a:t>корпуса (в том числе помещения </a:t>
            </a:r>
            <a:r>
              <a:rPr lang="ru-RU" sz="1600" b="0" smtClean="0">
                <a:solidFill>
                  <a:schemeClr val="tx1"/>
                </a:solidFill>
              </a:rPr>
              <a:t>медицинского центра)</a:t>
            </a: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Банный комплекс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Спортивный </a:t>
            </a:r>
            <a:r>
              <a:rPr lang="ru-RU" sz="1600" b="0" dirty="0">
                <a:solidFill>
                  <a:schemeClr val="tx1"/>
                </a:solidFill>
              </a:rPr>
              <a:t>зал размером 40х20 метров для игр в волейбол, баскетбол, </a:t>
            </a:r>
            <a:r>
              <a:rPr lang="ru-RU" sz="1600" b="0" dirty="0" smtClean="0">
                <a:solidFill>
                  <a:schemeClr val="tx1"/>
                </a:solidFill>
              </a:rPr>
              <a:t>гандбол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Теннисный </a:t>
            </a:r>
            <a:r>
              <a:rPr lang="ru-RU" sz="1600" b="0" dirty="0">
                <a:solidFill>
                  <a:schemeClr val="tx1"/>
                </a:solidFill>
              </a:rPr>
              <a:t>корт с синтетическим </a:t>
            </a:r>
            <a:r>
              <a:rPr lang="ru-RU" sz="1600" b="0" dirty="0" smtClean="0">
                <a:solidFill>
                  <a:schemeClr val="tx1"/>
                </a:solidFill>
              </a:rPr>
              <a:t>покрытием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Пруд</a:t>
            </a:r>
            <a:r>
              <a:rPr lang="ru-RU" sz="1600" b="0" dirty="0">
                <a:solidFill>
                  <a:schemeClr val="tx1"/>
                </a:solidFill>
              </a:rPr>
              <a:t>, с оборудованной пляжной зоной и постом </a:t>
            </a:r>
            <a:r>
              <a:rPr lang="ru-RU" sz="1600" b="0" dirty="0" smtClean="0">
                <a:solidFill>
                  <a:schemeClr val="tx1"/>
                </a:solidFill>
              </a:rPr>
              <a:t>спасателя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Хозяйственные строения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Административно-хозяйственный корпус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Общее описание</a:t>
            </a:r>
            <a:endParaRPr lang="" sz="4000" dirty="0"/>
          </a:p>
        </p:txBody>
      </p:sp>
      <p:pic>
        <p:nvPicPr>
          <p:cNvPr id="2050" name="Picture 2" descr="http://alesya-btg.by/wp-content/uploads/2015/01/bs_2542-hdr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098" y="1551589"/>
            <a:ext cx="3451990" cy="237466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Дом отдыха &quot;Алеся&quot; (официальный сайт)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822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3969039"/>
            <a:ext cx="3386089" cy="239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115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05775" y="1063461"/>
            <a:ext cx="5091155" cy="4801314"/>
          </a:xfrm>
        </p:spPr>
        <p:txBody>
          <a:bodyPr/>
          <a:lstStyle/>
          <a:p>
            <a:r>
              <a:rPr lang="en-US" sz="1700" b="0" dirty="0" smtClean="0"/>
              <a:t/>
            </a:r>
            <a:br>
              <a:rPr lang="en-US" sz="1700" b="0" dirty="0" smtClean="0"/>
            </a:br>
            <a:r>
              <a:rPr lang="ru-RU" sz="1700" b="0" dirty="0" smtClean="0">
                <a:solidFill>
                  <a:schemeClr val="tx1"/>
                </a:solidFill>
              </a:rPr>
              <a:t>        </a:t>
            </a:r>
            <a:r>
              <a:rPr lang="ru-RU" sz="1700" b="0" u="sng" dirty="0" smtClean="0">
                <a:solidFill>
                  <a:schemeClr val="tx1"/>
                </a:solidFill>
              </a:rPr>
              <a:t>4 спальных </a:t>
            </a:r>
            <a:r>
              <a:rPr lang="ru-RU" sz="1600" b="0" u="sng" dirty="0" smtClean="0">
                <a:solidFill>
                  <a:schemeClr val="tx1"/>
                </a:solidFill>
              </a:rPr>
              <a:t>корпуса в </a:t>
            </a:r>
            <a:r>
              <a:rPr lang="ru-RU" sz="1600" b="0" u="sng" dirty="0">
                <a:solidFill>
                  <a:schemeClr val="tx1"/>
                </a:solidFill>
              </a:rPr>
              <a:t>сосновом </a:t>
            </a:r>
            <a:r>
              <a:rPr lang="ru-RU" sz="1600" b="0" u="sng" dirty="0" smtClean="0">
                <a:solidFill>
                  <a:schemeClr val="tx1"/>
                </a:solidFill>
              </a:rPr>
              <a:t>бору:</a:t>
            </a:r>
            <a:br>
              <a:rPr lang="ru-RU" sz="1600" b="0" u="sng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одноместные </a:t>
            </a:r>
            <a:r>
              <a:rPr lang="ru-RU" sz="1600" b="0" dirty="0">
                <a:solidFill>
                  <a:schemeClr val="tx1"/>
                </a:solidFill>
              </a:rPr>
              <a:t>номера </a:t>
            </a:r>
            <a:r>
              <a:rPr lang="ru-RU" sz="1600" b="0" dirty="0" smtClean="0">
                <a:solidFill>
                  <a:schemeClr val="tx1"/>
                </a:solidFill>
              </a:rPr>
              <a:t>СИНГЛ </a:t>
            </a:r>
            <a:r>
              <a:rPr lang="ru-RU" sz="1600" b="0" dirty="0">
                <a:solidFill>
                  <a:schemeClr val="tx1"/>
                </a:solidFill>
              </a:rPr>
              <a:t>(</a:t>
            </a:r>
            <a:r>
              <a:rPr lang="en-US" sz="1600" b="0" dirty="0">
                <a:solidFill>
                  <a:schemeClr val="tx1"/>
                </a:solidFill>
              </a:rPr>
              <a:t>SINGLE</a:t>
            </a:r>
            <a:r>
              <a:rPr lang="en-US" sz="1600" b="0" dirty="0" smtClean="0">
                <a:solidFill>
                  <a:schemeClr val="tx1"/>
                </a:solidFill>
              </a:rPr>
              <a:t>)</a:t>
            </a: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двухместные </a:t>
            </a:r>
            <a:r>
              <a:rPr lang="ru-RU" sz="1600" b="0" dirty="0">
                <a:solidFill>
                  <a:schemeClr val="tx1"/>
                </a:solidFill>
              </a:rPr>
              <a:t>номера в блоке ТВИН эконом (</a:t>
            </a:r>
            <a:r>
              <a:rPr lang="en-US" sz="1600" b="0" dirty="0">
                <a:solidFill>
                  <a:schemeClr val="tx1"/>
                </a:solidFill>
              </a:rPr>
              <a:t>TWIN </a:t>
            </a:r>
            <a:r>
              <a:rPr lang="en-US" sz="1600" b="0" dirty="0" err="1">
                <a:solidFill>
                  <a:schemeClr val="tx1"/>
                </a:solidFill>
              </a:rPr>
              <a:t>econom</a:t>
            </a:r>
            <a:r>
              <a:rPr lang="en-US" sz="1600" b="0" dirty="0" smtClean="0">
                <a:solidFill>
                  <a:schemeClr val="tx1"/>
                </a:solidFill>
              </a:rPr>
              <a:t>)</a:t>
            </a:r>
            <a:r>
              <a:rPr lang="ru-RU" sz="1600" b="0" dirty="0" smtClean="0">
                <a:solidFill>
                  <a:schemeClr val="tx1"/>
                </a:solidFill>
              </a:rPr>
              <a:t> 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двухместные номера </a:t>
            </a:r>
            <a:r>
              <a:rPr lang="ru-RU" sz="1600" b="0" dirty="0">
                <a:solidFill>
                  <a:schemeClr val="tx1"/>
                </a:solidFill>
              </a:rPr>
              <a:t>улучшенной комфортности СЬЮТ (</a:t>
            </a:r>
            <a:r>
              <a:rPr lang="en-US" sz="1600" b="0" dirty="0">
                <a:solidFill>
                  <a:schemeClr val="tx1"/>
                </a:solidFill>
              </a:rPr>
              <a:t>SUITE</a:t>
            </a:r>
            <a:r>
              <a:rPr lang="en-US" sz="1600" b="0" dirty="0" smtClean="0">
                <a:solidFill>
                  <a:schemeClr val="tx1"/>
                </a:solidFill>
              </a:rPr>
              <a:t>)</a:t>
            </a: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</a:t>
            </a:r>
            <a:r>
              <a:rPr lang="ru-RU" sz="1600" b="0" dirty="0">
                <a:solidFill>
                  <a:schemeClr val="tx1"/>
                </a:solidFill>
              </a:rPr>
              <a:t>трёхместные номера Семейный (</a:t>
            </a:r>
            <a:r>
              <a:rPr lang="en-US" sz="1600" b="0" dirty="0">
                <a:solidFill>
                  <a:schemeClr val="tx1"/>
                </a:solidFill>
              </a:rPr>
              <a:t>FAMILY ROOM</a:t>
            </a:r>
            <a:r>
              <a:rPr lang="en-US" sz="1600" b="0" dirty="0" smtClean="0">
                <a:solidFill>
                  <a:schemeClr val="tx1"/>
                </a:solidFill>
              </a:rPr>
              <a:t>)</a:t>
            </a: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</a:t>
            </a:r>
            <a:r>
              <a:rPr lang="ru-RU" sz="1600" b="0" dirty="0">
                <a:solidFill>
                  <a:schemeClr val="tx1"/>
                </a:solidFill>
              </a:rPr>
              <a:t>апартаменты </a:t>
            </a:r>
            <a:r>
              <a:rPr lang="ru-RU" sz="1600" b="0" dirty="0" err="1">
                <a:solidFill>
                  <a:schemeClr val="tx1"/>
                </a:solidFill>
              </a:rPr>
              <a:t>АПАРТАМЕНТЫ</a:t>
            </a:r>
            <a:r>
              <a:rPr lang="ru-RU" sz="1600" b="0" dirty="0">
                <a:solidFill>
                  <a:schemeClr val="tx1"/>
                </a:solidFill>
              </a:rPr>
              <a:t>  (</a:t>
            </a:r>
            <a:r>
              <a:rPr lang="en-US" sz="1600" b="0" dirty="0">
                <a:solidFill>
                  <a:schemeClr val="tx1"/>
                </a:solidFill>
              </a:rPr>
              <a:t>APARTAMENT</a:t>
            </a:r>
            <a:r>
              <a:rPr lang="en-US" sz="1600" b="0" dirty="0" smtClean="0">
                <a:solidFill>
                  <a:schemeClr val="tx1"/>
                </a:solidFill>
              </a:rPr>
              <a:t>)</a:t>
            </a: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четырехместные </a:t>
            </a:r>
            <a:r>
              <a:rPr lang="ru-RU" sz="1600" b="0" dirty="0">
                <a:solidFill>
                  <a:schemeClr val="tx1"/>
                </a:solidFill>
              </a:rPr>
              <a:t>номера категории «ЛЮКС» (</a:t>
            </a:r>
            <a:r>
              <a:rPr lang="en-US" sz="1600" b="0" dirty="0" smtClean="0">
                <a:solidFill>
                  <a:schemeClr val="tx1"/>
                </a:solidFill>
              </a:rPr>
              <a:t>LUXE)</a:t>
            </a: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«</a:t>
            </a:r>
            <a:r>
              <a:rPr lang="ru-RU" sz="1600" b="0" dirty="0">
                <a:solidFill>
                  <a:schemeClr val="tx1"/>
                </a:solidFill>
              </a:rPr>
              <a:t>Гостевой дом</a:t>
            </a:r>
            <a:r>
              <a:rPr lang="ru-RU" sz="1600" b="0" dirty="0" smtClean="0">
                <a:solidFill>
                  <a:schemeClr val="tx1"/>
                </a:solidFill>
              </a:rPr>
              <a:t>»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 в </a:t>
            </a:r>
            <a:r>
              <a:rPr lang="ru-RU" sz="1600" b="0" dirty="0">
                <a:solidFill>
                  <a:schemeClr val="tx1"/>
                </a:solidFill>
              </a:rPr>
              <a:t>летний период работают «Летние домики</a:t>
            </a:r>
            <a:r>
              <a:rPr lang="ru-RU" sz="1600" b="0" dirty="0" smtClean="0">
                <a:solidFill>
                  <a:schemeClr val="tx1"/>
                </a:solidFill>
              </a:rPr>
              <a:t>»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  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        Общее </a:t>
            </a:r>
            <a:r>
              <a:rPr lang="ru-RU" sz="1600" b="0" dirty="0">
                <a:solidFill>
                  <a:schemeClr val="tx1"/>
                </a:solidFill>
              </a:rPr>
              <a:t>количество номеров в спальных корпусах 60 (круглогодично), 64 (летний период); число круглогодовых койко-мест – 127 (135 летний период</a:t>
            </a:r>
            <a:r>
              <a:rPr lang="ru-RU" sz="1600" b="0" dirty="0" smtClean="0">
                <a:solidFill>
                  <a:schemeClr val="tx1"/>
                </a:solidFill>
              </a:rPr>
              <a:t>) 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> </a:t>
            </a:r>
            <a:r>
              <a:rPr lang="ru-RU" sz="1600" b="0" dirty="0" smtClean="0">
                <a:solidFill>
                  <a:schemeClr val="tx1"/>
                </a:solidFill>
              </a:rPr>
              <a:t>       Все </a:t>
            </a:r>
            <a:r>
              <a:rPr lang="ru-RU" sz="1600" b="0" dirty="0">
                <a:solidFill>
                  <a:schemeClr val="tx1"/>
                </a:solidFill>
              </a:rPr>
              <a:t>номера соответствуют современным требованиям комфортности: оборудованы санитарным узлом, холодильником, чайником, ТВ, мебельными </a:t>
            </a:r>
            <a:r>
              <a:rPr lang="ru-RU" sz="1600" b="0" dirty="0" smtClean="0">
                <a:solidFill>
                  <a:schemeClr val="tx1"/>
                </a:solidFill>
              </a:rPr>
              <a:t>гарнитурами</a:t>
            </a:r>
            <a:endParaRPr lang="ru-RU" sz="1600" b="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Номерной фонд</a:t>
            </a:r>
            <a:endParaRPr lang="" sz="4000" dirty="0"/>
          </a:p>
        </p:txBody>
      </p:sp>
      <p:pic>
        <p:nvPicPr>
          <p:cNvPr id="3074" name="Picture 2" descr="http://alesya-btg.by/wp-content/uploads/2015/08/3-комнатный-Люкс-Апартаменты-1-300x20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281" y="1322066"/>
            <a:ext cx="3401698" cy="226779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Дом отдыха &quot;Алеся&quot; (официальный сайт)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7281" y="3654004"/>
            <a:ext cx="3335660" cy="231935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245651937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2250" y="1085215"/>
            <a:ext cx="5288692" cy="4524315"/>
          </a:xfrm>
        </p:spPr>
        <p:txBody>
          <a:bodyPr/>
          <a:lstStyle/>
          <a:p>
            <a:r>
              <a:rPr lang="ru-RU" sz="1600" b="0" dirty="0" smtClean="0"/>
              <a:t> </a:t>
            </a:r>
            <a:br>
              <a:rPr lang="ru-RU" sz="1600" b="0" dirty="0" smtClean="0"/>
            </a:br>
            <a:r>
              <a:rPr lang="ru-RU" sz="1600" b="0" dirty="0" smtClean="0">
                <a:solidFill>
                  <a:schemeClr val="tx1"/>
                </a:solidFill>
              </a:rPr>
              <a:t>► Ресторан </a:t>
            </a:r>
            <a:r>
              <a:rPr lang="ru-RU" sz="1600" b="0" dirty="0">
                <a:solidFill>
                  <a:schemeClr val="tx1"/>
                </a:solidFill>
              </a:rPr>
              <a:t>Оздоровительного центра «Алеся» расположен в отдельном корпусе с видом на озеро. Обеденный зал рассчитан на 170 посадочных мест, оснащен современными линиями раздачи (самообслуживания), двумя широкоформатными </a:t>
            </a:r>
            <a:r>
              <a:rPr lang="ru-RU" sz="1600" b="0" dirty="0" smtClean="0">
                <a:solidFill>
                  <a:schemeClr val="tx1"/>
                </a:solidFill>
              </a:rPr>
              <a:t>ЖК-телевизорами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    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   Питание </a:t>
            </a:r>
            <a:r>
              <a:rPr lang="ru-RU" sz="1600" b="0" dirty="0">
                <a:solidFill>
                  <a:schemeClr val="tx1"/>
                </a:solidFill>
              </a:rPr>
              <a:t>в Оздоровительном центре трехразовое, осуществляется по системе «Шведский стол», представлены блюда белорусской и европейской </a:t>
            </a:r>
            <a:r>
              <a:rPr lang="ru-RU" sz="1600" b="0" dirty="0" smtClean="0">
                <a:solidFill>
                  <a:schemeClr val="tx1"/>
                </a:solidFill>
              </a:rPr>
              <a:t>кухни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   Для </a:t>
            </a:r>
            <a:r>
              <a:rPr lang="ru-RU" sz="1600" b="0" dirty="0">
                <a:solidFill>
                  <a:schemeClr val="tx1"/>
                </a:solidFill>
              </a:rPr>
              <a:t>наших гостей разработано: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- банкетное </a:t>
            </a:r>
            <a:r>
              <a:rPr lang="ru-RU" sz="1600" b="0" dirty="0">
                <a:solidFill>
                  <a:schemeClr val="tx1"/>
                </a:solidFill>
              </a:rPr>
              <a:t>меню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- детское </a:t>
            </a:r>
            <a:r>
              <a:rPr lang="ru-RU" sz="1600" b="0" dirty="0">
                <a:solidFill>
                  <a:schemeClr val="tx1"/>
                </a:solidFill>
              </a:rPr>
              <a:t>меню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- диетическое меню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► Б</a:t>
            </a:r>
            <a:r>
              <a:rPr lang="ru-RU" sz="1600" b="0" dirty="0" smtClean="0">
                <a:solidFill>
                  <a:schemeClr val="tx1"/>
                </a:solidFill>
              </a:rPr>
              <a:t>анкетный зал на </a:t>
            </a:r>
            <a:r>
              <a:rPr lang="ru-RU" sz="1600" b="0" dirty="0">
                <a:solidFill>
                  <a:schemeClr val="tx1"/>
                </a:solidFill>
              </a:rPr>
              <a:t>20 </a:t>
            </a:r>
            <a:r>
              <a:rPr lang="ru-RU" sz="1600" b="0" dirty="0" smtClean="0">
                <a:solidFill>
                  <a:schemeClr val="tx1"/>
                </a:solidFill>
              </a:rPr>
              <a:t>посадочных мест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►</a:t>
            </a:r>
            <a:r>
              <a:rPr lang="ru-RU" sz="1600" b="0" dirty="0" smtClean="0">
                <a:solidFill>
                  <a:schemeClr val="tx1"/>
                </a:solidFill>
              </a:rPr>
              <a:t> Бар на 20 посадочных мест</a:t>
            </a:r>
            <a:endParaRPr lang="ru-RU" sz="1600" b="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Ресторан и бар</a:t>
            </a:r>
            <a:endParaRPr lang="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384" y="1155100"/>
            <a:ext cx="3418703" cy="233774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383" y="3576348"/>
            <a:ext cx="3418703" cy="26065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Picture 2" descr="Дом отдыха &quot;Алеся&quot; (официальный сайт)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350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2250" y="857567"/>
            <a:ext cx="5162354" cy="5262979"/>
          </a:xfrm>
        </p:spPr>
        <p:txBody>
          <a:bodyPr/>
          <a:lstStyle/>
          <a:p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>    </a:t>
            </a:r>
            <a:r>
              <a:rPr lang="ru-RU" sz="1600" b="0" dirty="0" smtClean="0">
                <a:solidFill>
                  <a:schemeClr val="tx1"/>
                </a:solidFill>
              </a:rPr>
              <a:t>Оздоровительный </a:t>
            </a:r>
            <a:r>
              <a:rPr lang="ru-RU" sz="1600" b="0" dirty="0">
                <a:solidFill>
                  <a:schemeClr val="tx1"/>
                </a:solidFill>
              </a:rPr>
              <a:t>центр оказывает реабилитационно-восстановительное лечение, санаторно-курортные услуги , в том числе и по договорам ДМС с ОАО «СОГАЗ</a:t>
            </a:r>
            <a:r>
              <a:rPr lang="ru-RU" sz="1600" b="0" dirty="0" smtClean="0">
                <a:solidFill>
                  <a:schemeClr val="tx1"/>
                </a:solidFill>
              </a:rPr>
              <a:t>»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en-US" sz="1600" b="0" dirty="0" smtClean="0">
                <a:solidFill>
                  <a:schemeClr val="tx1"/>
                </a:solidFill>
              </a:rPr>
              <a:t/>
            </a:r>
            <a:br>
              <a:rPr lang="en-US" sz="1600" b="0" dirty="0" smtClean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 </a:t>
            </a:r>
            <a:r>
              <a:rPr lang="en-US" sz="1600" b="0" dirty="0" smtClean="0">
                <a:solidFill>
                  <a:schemeClr val="tx1"/>
                </a:solidFill>
              </a:rPr>
              <a:t>  </a:t>
            </a:r>
            <a:r>
              <a:rPr lang="ru-RU" sz="1600" b="0" dirty="0" smtClean="0">
                <a:solidFill>
                  <a:schemeClr val="tx1"/>
                </a:solidFill>
              </a:rPr>
              <a:t>  Медицинский </a:t>
            </a:r>
            <a:r>
              <a:rPr lang="ru-RU" sz="1600" b="0" dirty="0">
                <a:solidFill>
                  <a:schemeClr val="tx1"/>
                </a:solidFill>
              </a:rPr>
              <a:t>профиль: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 smtClean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заболевания </a:t>
            </a:r>
            <a:r>
              <a:rPr lang="ru-RU" sz="1600" b="0" dirty="0">
                <a:solidFill>
                  <a:schemeClr val="tx1"/>
                </a:solidFill>
              </a:rPr>
              <a:t>нервной </a:t>
            </a:r>
            <a:r>
              <a:rPr lang="ru-RU" sz="1600" b="0" dirty="0" smtClean="0">
                <a:solidFill>
                  <a:schemeClr val="tx1"/>
                </a:solidFill>
              </a:rPr>
              <a:t>системы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заболевания </a:t>
            </a:r>
            <a:r>
              <a:rPr lang="ru-RU" sz="1600" b="0" dirty="0">
                <a:solidFill>
                  <a:schemeClr val="tx1"/>
                </a:solidFill>
              </a:rPr>
              <a:t>системы </a:t>
            </a:r>
            <a:r>
              <a:rPr lang="ru-RU" sz="1600" b="0" dirty="0" smtClean="0">
                <a:solidFill>
                  <a:schemeClr val="tx1"/>
                </a:solidFill>
              </a:rPr>
              <a:t>кровообращения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заболевания </a:t>
            </a:r>
            <a:r>
              <a:rPr lang="ru-RU" sz="1600" b="0" dirty="0">
                <a:solidFill>
                  <a:schemeClr val="tx1"/>
                </a:solidFill>
              </a:rPr>
              <a:t>органов </a:t>
            </a:r>
            <a:r>
              <a:rPr lang="ru-RU" sz="1600" b="0" dirty="0" smtClean="0">
                <a:solidFill>
                  <a:schemeClr val="tx1"/>
                </a:solidFill>
              </a:rPr>
              <a:t>дыхания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заболевания </a:t>
            </a:r>
            <a:r>
              <a:rPr lang="ru-RU" sz="1600" b="0" dirty="0">
                <a:solidFill>
                  <a:schemeClr val="tx1"/>
                </a:solidFill>
              </a:rPr>
              <a:t>опорно-двигательного </a:t>
            </a:r>
            <a:r>
              <a:rPr lang="ru-RU" sz="1600" b="0" dirty="0" smtClean="0">
                <a:solidFill>
                  <a:schemeClr val="tx1"/>
                </a:solidFill>
              </a:rPr>
              <a:t>аппарата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 smtClean="0">
                <a:solidFill>
                  <a:schemeClr val="tx1"/>
                </a:solidFill>
              </a:rPr>
              <a:t>   </a:t>
            </a:r>
            <a:r>
              <a:rPr lang="ru-RU" sz="1600" b="0" dirty="0" smtClean="0">
                <a:solidFill>
                  <a:schemeClr val="tx1"/>
                </a:solidFill>
              </a:rPr>
              <a:t>  Разработаны </a:t>
            </a:r>
            <a:r>
              <a:rPr lang="ru-RU" sz="1600" b="0" dirty="0">
                <a:solidFill>
                  <a:schemeClr val="tx1"/>
                </a:solidFill>
              </a:rPr>
              <a:t>специальные лечебные программы:</a:t>
            </a:r>
            <a:r>
              <a:rPr lang="ru-RU" sz="2400" b="0" dirty="0">
                <a:solidFill>
                  <a:schemeClr val="tx1"/>
                </a:solidFill>
              </a:rPr>
              <a:t/>
            </a:r>
            <a:br>
              <a:rPr lang="ru-RU" sz="24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1 «ОБЩЕУКРЕПЛЯЮЩАЯ»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2 «СОХРАНИМ СЛУХ»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3 «ДВИЖЕНИЕ БЕЗ БОЛИ»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4 «ЗДОРОВОЕ СЕРДЦЕ»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5 «ВИБРАЦИОННАЯ БОЛЕЗНЬ»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6 «РЕАБИЛИТАЦИЯ COVID-19»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7 «ЗДОРОВЫЙ СОН»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Программа </a:t>
            </a:r>
            <a:r>
              <a:rPr lang="ru-RU" sz="1600" b="0" dirty="0">
                <a:solidFill>
                  <a:schemeClr val="tx1"/>
                </a:solidFill>
              </a:rPr>
              <a:t>№ 8 «ЗДОРОВЫЙ ВОДИТЕЛЬ»</a:t>
            </a:r>
            <a:r>
              <a:rPr lang="ru-RU" sz="1600" b="0" dirty="0"/>
              <a:t/>
            </a:r>
            <a:br>
              <a:rPr lang="ru-RU" sz="1600" b="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Медицинский центр</a:t>
            </a:r>
            <a:endParaRPr lang="" sz="4000" dirty="0"/>
          </a:p>
        </p:txBody>
      </p:sp>
      <p:pic>
        <p:nvPicPr>
          <p:cNvPr id="9" name="Picture 2" descr="Дом отдыха &quot;Алеся&quot; (официальный сайт)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1404" y="3489056"/>
            <a:ext cx="4654663" cy="33443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670" y="1069068"/>
            <a:ext cx="2548349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2533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5409" y="2298019"/>
            <a:ext cx="6812863" cy="4893614"/>
          </a:xfrm>
        </p:spPr>
        <p:txBody>
          <a:bodyPr/>
          <a:lstStyle/>
          <a:p>
            <a:r>
              <a:rPr lang="ru-RU" sz="1600" b="0" dirty="0" smtClean="0">
                <a:solidFill>
                  <a:schemeClr val="tx1"/>
                </a:solidFill>
              </a:rPr>
              <a:t>      Лечебная </a:t>
            </a:r>
            <a:r>
              <a:rPr lang="ru-RU" sz="1600" b="0" dirty="0">
                <a:solidFill>
                  <a:schemeClr val="tx1"/>
                </a:solidFill>
              </a:rPr>
              <a:t>база включает:</a:t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 smtClean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Лечебные </a:t>
            </a:r>
            <a:r>
              <a:rPr lang="ru-RU" sz="1600" b="0" dirty="0">
                <a:solidFill>
                  <a:schemeClr val="tx1"/>
                </a:solidFill>
              </a:rPr>
              <a:t>ванны (гидротерапия): жемчужные, вихревые, пантовые, скипидарные, </a:t>
            </a:r>
            <a:r>
              <a:rPr lang="ru-RU" sz="1600" b="0" dirty="0" err="1">
                <a:solidFill>
                  <a:schemeClr val="tx1"/>
                </a:solidFill>
              </a:rPr>
              <a:t>йодобромные</a:t>
            </a:r>
            <a:r>
              <a:rPr lang="ru-RU" sz="1600" b="0" dirty="0">
                <a:solidFill>
                  <a:schemeClr val="tx1"/>
                </a:solidFill>
              </a:rPr>
              <a:t>, </a:t>
            </a:r>
            <a:r>
              <a:rPr lang="ru-RU" sz="1600" b="0" dirty="0" err="1">
                <a:solidFill>
                  <a:schemeClr val="tx1"/>
                </a:solidFill>
              </a:rPr>
              <a:t>альгосерум</a:t>
            </a:r>
            <a:r>
              <a:rPr lang="ru-RU" sz="1600" b="0" dirty="0">
                <a:solidFill>
                  <a:schemeClr val="tx1"/>
                </a:solidFill>
              </a:rPr>
              <a:t>, розмарин, </a:t>
            </a:r>
            <a:r>
              <a:rPr lang="ru-RU" sz="1600" b="0" dirty="0" smtClean="0">
                <a:solidFill>
                  <a:schemeClr val="tx1"/>
                </a:solidFill>
              </a:rPr>
              <a:t>лавандовые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Сухая </a:t>
            </a:r>
            <a:r>
              <a:rPr lang="ru-RU" sz="1600" b="0" dirty="0">
                <a:solidFill>
                  <a:schemeClr val="tx1"/>
                </a:solidFill>
              </a:rPr>
              <a:t>углекислая </a:t>
            </a:r>
            <a:r>
              <a:rPr lang="ru-RU" sz="1600" b="0" dirty="0" smtClean="0">
                <a:solidFill>
                  <a:schemeClr val="tx1"/>
                </a:solidFill>
              </a:rPr>
              <a:t>ванна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Грязелечение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Электро-светолечение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Механический </a:t>
            </a:r>
            <a:r>
              <a:rPr lang="ru-RU" sz="1600" b="0" dirty="0">
                <a:solidFill>
                  <a:schemeClr val="tx1"/>
                </a:solidFill>
              </a:rPr>
              <a:t>аппаратный </a:t>
            </a:r>
            <a:r>
              <a:rPr lang="ru-RU" sz="1600" b="0" dirty="0" smtClean="0">
                <a:solidFill>
                  <a:schemeClr val="tx1"/>
                </a:solidFill>
              </a:rPr>
              <a:t>массаж </a:t>
            </a:r>
            <a:r>
              <a:rPr lang="ru-RU" sz="1600" dirty="0" smtClean="0">
                <a:solidFill>
                  <a:schemeClr val="tx1"/>
                </a:solidFill>
              </a:rPr>
              <a:t>на </a:t>
            </a:r>
            <a:r>
              <a:rPr lang="ru-RU" sz="1600" dirty="0">
                <a:solidFill>
                  <a:schemeClr val="tx1"/>
                </a:solidFill>
              </a:rPr>
              <a:t>массажной кушетке «Нуга бест», 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Ручной массаж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СПА-процедуры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Бесконтактный гидромассаж </a:t>
            </a:r>
            <a:r>
              <a:rPr lang="ru-RU" sz="1600" dirty="0" smtClean="0">
                <a:solidFill>
                  <a:schemeClr val="tx1"/>
                </a:solidFill>
              </a:rPr>
              <a:t>на </a:t>
            </a:r>
            <a:r>
              <a:rPr lang="ru-RU" sz="1600" dirty="0">
                <a:solidFill>
                  <a:schemeClr val="tx1"/>
                </a:solidFill>
              </a:rPr>
              <a:t>аппарате "</a:t>
            </a:r>
            <a:r>
              <a:rPr lang="ru-RU" sz="1600" dirty="0" err="1">
                <a:solidFill>
                  <a:schemeClr val="tx1"/>
                </a:solidFill>
              </a:rPr>
              <a:t>Аквакапсула</a:t>
            </a:r>
            <a:r>
              <a:rPr lang="ru-RU" sz="1600" dirty="0">
                <a:solidFill>
                  <a:schemeClr val="tx1"/>
                </a:solidFill>
              </a:rPr>
              <a:t> модель </a:t>
            </a:r>
            <a:r>
              <a:rPr lang="ru-RU" sz="1600" dirty="0" err="1">
                <a:solidFill>
                  <a:schemeClr val="tx1"/>
                </a:solidFill>
              </a:rPr>
              <a:t>Aqua</a:t>
            </a:r>
            <a:r>
              <a:rPr lang="ru-RU" sz="1600" dirty="0">
                <a:solidFill>
                  <a:schemeClr val="tx1"/>
                </a:solidFill>
              </a:rPr>
              <a:t> РТ</a:t>
            </a:r>
            <a:r>
              <a:rPr lang="ru-RU" sz="1600" dirty="0" smtClean="0">
                <a:solidFill>
                  <a:schemeClr val="tx1"/>
                </a:solidFill>
              </a:rPr>
              <a:t>"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err="1" smtClean="0">
                <a:solidFill>
                  <a:schemeClr val="tx1"/>
                </a:solidFill>
              </a:rPr>
              <a:t>Пневмокомпрессионная</a:t>
            </a:r>
            <a:r>
              <a:rPr lang="ru-RU" sz="1600" b="0" dirty="0" smtClean="0">
                <a:solidFill>
                  <a:schemeClr val="tx1"/>
                </a:solidFill>
              </a:rPr>
              <a:t> терапия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err="1" smtClean="0">
                <a:solidFill>
                  <a:schemeClr val="tx1"/>
                </a:solidFill>
              </a:rPr>
              <a:t>Аквааэробика</a:t>
            </a:r>
            <a:r>
              <a:rPr lang="ru-RU" sz="1600" b="0" dirty="0">
                <a:solidFill>
                  <a:schemeClr val="tx1"/>
                </a:solidFill>
              </a:rPr>
              <a:t>, занятия с персональным </a:t>
            </a:r>
            <a:r>
              <a:rPr lang="ru-RU" sz="1600" b="0" dirty="0" smtClean="0">
                <a:solidFill>
                  <a:schemeClr val="tx1"/>
                </a:solidFill>
              </a:rPr>
              <a:t>тренером</a:t>
            </a:r>
            <a:r>
              <a:rPr lang="ru-RU" sz="1600" b="0" dirty="0">
                <a:solidFill>
                  <a:schemeClr val="tx1"/>
                </a:solidFill>
              </a:rPr>
              <a:t/>
            </a:r>
            <a:br>
              <a:rPr lang="ru-RU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- </a:t>
            </a:r>
            <a:r>
              <a:rPr lang="ru-RU" sz="1600" b="0" dirty="0" smtClean="0">
                <a:solidFill>
                  <a:schemeClr val="tx1"/>
                </a:solidFill>
              </a:rPr>
              <a:t>Фитотерапия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10 медицинских кабинетов общей площадью 300 м</a:t>
            </a:r>
            <a:r>
              <a:rPr lang="ru-RU" sz="1600" baseline="30000" dirty="0" smtClean="0">
                <a:solidFill>
                  <a:schemeClr val="tx1"/>
                </a:solidFill>
              </a:rPr>
              <a:t>2</a:t>
            </a:r>
            <a:br>
              <a:rPr lang="ru-RU" sz="1600" baseline="30000" dirty="0" smtClean="0">
                <a:solidFill>
                  <a:schemeClr val="tx1"/>
                </a:solidFill>
              </a:rPr>
            </a:br>
            <a:r>
              <a:rPr lang="ru-RU" sz="1600" baseline="30000" dirty="0" smtClean="0">
                <a:solidFill>
                  <a:schemeClr val="tx1"/>
                </a:solidFill>
              </a:rPr>
              <a:t/>
            </a:r>
            <a:br>
              <a:rPr lang="ru-RU" sz="1600" baseline="30000" dirty="0" smtClean="0">
                <a:solidFill>
                  <a:schemeClr val="tx1"/>
                </a:solidFill>
              </a:rPr>
            </a:br>
            <a:r>
              <a:rPr lang="ru-RU" sz="1600" baseline="30000" dirty="0" smtClean="0">
                <a:solidFill>
                  <a:schemeClr val="tx1"/>
                </a:solidFill>
              </a:rPr>
              <a:t>       </a:t>
            </a:r>
            <a:r>
              <a:rPr lang="ru-RU" sz="1600" dirty="0" smtClean="0">
                <a:solidFill>
                  <a:schemeClr val="tx1"/>
                </a:solidFill>
              </a:rPr>
              <a:t>Лечебное оборудование</a:t>
            </a:r>
            <a:r>
              <a:rPr lang="ru-RU" sz="1600" dirty="0">
                <a:solidFill>
                  <a:schemeClr val="tx1"/>
                </a:solidFill>
              </a:rPr>
              <a:t>: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 компенсация </a:t>
            </a:r>
            <a:r>
              <a:rPr lang="ru-RU" sz="1600" dirty="0">
                <a:solidFill>
                  <a:schemeClr val="tx1"/>
                </a:solidFill>
              </a:rPr>
              <a:t>недостатка солнечного света («Искусственное солнце- «РА СВЕТ</a:t>
            </a:r>
            <a:r>
              <a:rPr lang="ru-RU" sz="1600" dirty="0" smtClean="0">
                <a:solidFill>
                  <a:schemeClr val="tx1"/>
                </a:solidFill>
              </a:rPr>
              <a:t>»)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</a:rPr>
              <a:t>тракционная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терапия (установка механотерапевтическая «</a:t>
            </a:r>
            <a:r>
              <a:rPr lang="ru-RU" sz="1600" dirty="0" err="1">
                <a:solidFill>
                  <a:schemeClr val="tx1"/>
                </a:solidFill>
              </a:rPr>
              <a:t>Ормед</a:t>
            </a:r>
            <a:r>
              <a:rPr lang="ru-RU" sz="1600" dirty="0">
                <a:solidFill>
                  <a:schemeClr val="tx1"/>
                </a:solidFill>
              </a:rPr>
              <a:t>-профессионал»)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 ультрафиолетовое </a:t>
            </a:r>
            <a:r>
              <a:rPr lang="ru-RU" sz="1600" dirty="0">
                <a:solidFill>
                  <a:schemeClr val="tx1"/>
                </a:solidFill>
              </a:rPr>
              <a:t>облучение местное (УФО</a:t>
            </a:r>
            <a:r>
              <a:rPr lang="ru-RU" sz="1600" dirty="0" smtClean="0">
                <a:solidFill>
                  <a:schemeClr val="tx1"/>
                </a:solidFill>
              </a:rPr>
              <a:t>)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 видимое </a:t>
            </a:r>
            <a:r>
              <a:rPr lang="ru-RU" sz="1600" dirty="0">
                <a:solidFill>
                  <a:schemeClr val="tx1"/>
                </a:solidFill>
              </a:rPr>
              <a:t>инфракрасное облучение местное («</a:t>
            </a:r>
            <a:r>
              <a:rPr lang="ru-RU" sz="1600" dirty="0" err="1">
                <a:solidFill>
                  <a:schemeClr val="tx1"/>
                </a:solidFill>
              </a:rPr>
              <a:t>Биоптрон</a:t>
            </a:r>
            <a:r>
              <a:rPr lang="ru-RU" sz="1600" dirty="0" smtClean="0">
                <a:solidFill>
                  <a:schemeClr val="tx1"/>
                </a:solidFill>
              </a:rPr>
              <a:t>»)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-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надвенное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лазерное облучение крови – НЛОК, </a:t>
            </a:r>
            <a:r>
              <a:rPr lang="ru-RU" sz="1600" dirty="0" err="1">
                <a:solidFill>
                  <a:schemeClr val="tx1"/>
                </a:solidFill>
              </a:rPr>
              <a:t>Авантрон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smtClean="0">
                <a:solidFill>
                  <a:schemeClr val="tx1"/>
                </a:solidFill>
              </a:rPr>
              <a:t>BTL и пр.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Медицинский </a:t>
            </a:r>
            <a:r>
              <a:rPr lang="ru-RU" sz="4000" dirty="0"/>
              <a:t>центр </a:t>
            </a:r>
            <a:endParaRPr lang="" sz="4000" dirty="0"/>
          </a:p>
        </p:txBody>
      </p:sp>
      <p:pic>
        <p:nvPicPr>
          <p:cNvPr id="9" name="Picture 2" descr="Дом отдыха &quot;Алеся&quot; (официальный сайт)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703" y="4153596"/>
            <a:ext cx="2461549" cy="1920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4538" y="2489244"/>
            <a:ext cx="1987468" cy="16643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6354" y="1160752"/>
            <a:ext cx="1908213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2956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2250" y="1669459"/>
            <a:ext cx="5162354" cy="3293209"/>
          </a:xfrm>
        </p:spPr>
        <p:txBody>
          <a:bodyPr/>
          <a:lstStyle/>
          <a:p>
            <a:r>
              <a:rPr lang="ru-RU" sz="1600" b="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финская сауна 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бассейн размером 6х3м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бильярд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комната отдыха 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>
                <a:solidFill>
                  <a:schemeClr val="tx1"/>
                </a:solidFill>
              </a:rPr>
              <a:t>► </a:t>
            </a:r>
            <a:r>
              <a:rPr lang="ru-RU" sz="1600" b="0" dirty="0" smtClean="0">
                <a:solidFill>
                  <a:schemeClr val="tx1"/>
                </a:solidFill>
              </a:rPr>
              <a:t>банкетный </a:t>
            </a:r>
            <a:r>
              <a:rPr lang="ru-RU" sz="1600" b="0" dirty="0">
                <a:solidFill>
                  <a:schemeClr val="tx1"/>
                </a:solidFill>
              </a:rPr>
              <a:t>зал </a:t>
            </a: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Банный комплекс</a:t>
            </a:r>
            <a:endParaRPr lang="" sz="4000" dirty="0"/>
          </a:p>
        </p:txBody>
      </p:sp>
      <p:pic>
        <p:nvPicPr>
          <p:cNvPr id="9" name="Picture 2" descr="Дом отдыха &quot;Алеся&quot; (официальный сайт)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789" y="1596080"/>
            <a:ext cx="4451523" cy="330543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3563" y="3632886"/>
            <a:ext cx="3389226" cy="252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17345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2250" y="3255247"/>
            <a:ext cx="5162354" cy="1077218"/>
          </a:xfrm>
        </p:spPr>
        <p:txBody>
          <a:bodyPr/>
          <a:lstStyle/>
          <a:p>
            <a:r>
              <a:rPr lang="en-US" sz="1600" b="0" dirty="0" smtClean="0"/>
              <a:t>   </a:t>
            </a: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Спортивная база</a:t>
            </a:r>
            <a:endParaRPr lang="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7457" y="1345942"/>
            <a:ext cx="4953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воздухоопорный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спортивный комплекс размером 40 на 20 </a:t>
            </a:r>
            <a:r>
              <a:rPr lang="ru-RU" dirty="0" smtClean="0">
                <a:solidFill>
                  <a:schemeClr val="tx1"/>
                </a:solidFill>
              </a:rPr>
              <a:t>метров, оборудованный </a:t>
            </a:r>
            <a:r>
              <a:rPr lang="ru-RU" dirty="0">
                <a:solidFill>
                  <a:schemeClr val="tx1"/>
                </a:solidFill>
              </a:rPr>
              <a:t>для игры в мини-футбол, волейбол, теннис, баскетбол и другие игровые виды </a:t>
            </a:r>
            <a:r>
              <a:rPr lang="ru-RU" dirty="0" smtClean="0">
                <a:solidFill>
                  <a:schemeClr val="tx1"/>
                </a:solidFill>
              </a:rPr>
              <a:t>спорта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► </a:t>
            </a:r>
            <a:r>
              <a:rPr lang="ru-RU" dirty="0" smtClean="0">
                <a:solidFill>
                  <a:schemeClr val="tx1"/>
                </a:solidFill>
              </a:rPr>
              <a:t>теннисный </a:t>
            </a:r>
            <a:r>
              <a:rPr lang="ru-RU" dirty="0">
                <a:solidFill>
                  <a:schemeClr val="tx1"/>
                </a:solidFill>
              </a:rPr>
              <a:t>корт (открытый</a:t>
            </a:r>
            <a:r>
              <a:rPr lang="ru-RU" dirty="0" smtClean="0">
                <a:solidFill>
                  <a:schemeClr val="tx1"/>
                </a:solidFill>
              </a:rPr>
              <a:t>) с покрытием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►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тренажерный зал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► </a:t>
            </a:r>
            <a:r>
              <a:rPr lang="ru-RU" dirty="0" smtClean="0">
                <a:solidFill>
                  <a:schemeClr val="tx1"/>
                </a:solidFill>
              </a:rPr>
              <a:t>бильярд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► </a:t>
            </a:r>
            <a:r>
              <a:rPr lang="ru-RU" dirty="0" smtClean="0">
                <a:solidFill>
                  <a:schemeClr val="tx1"/>
                </a:solidFill>
              </a:rPr>
              <a:t>баскетбольная площадка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 </a:t>
            </a:r>
            <a:r>
              <a:rPr lang="ru-RU" dirty="0" smtClean="0">
                <a:solidFill>
                  <a:schemeClr val="tx1"/>
                </a:solidFill>
              </a:rPr>
              <a:t>   </a:t>
            </a: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</a:t>
            </a:r>
            <a:r>
              <a:rPr lang="ru-RU" dirty="0">
                <a:solidFill>
                  <a:schemeClr val="tx1"/>
                </a:solidFill>
              </a:rPr>
              <a:t>Работает пункт проката спортивного и игрового инвентаря: футбольные, волейбольные, баскетбольные мячи, бадминтон, </a:t>
            </a:r>
            <a:r>
              <a:rPr lang="ru-RU" dirty="0" err="1">
                <a:solidFill>
                  <a:schemeClr val="tx1"/>
                </a:solidFill>
              </a:rPr>
              <a:t>дартс</a:t>
            </a:r>
            <a:r>
              <a:rPr lang="ru-RU" dirty="0">
                <a:solidFill>
                  <a:schemeClr val="tx1"/>
                </a:solidFill>
              </a:rPr>
              <a:t>, шахматы, шашки, скакалки, велосипеды, ракетки для большого и настольного тенниса. В зимнее время – лыжи, </a:t>
            </a:r>
            <a:r>
              <a:rPr lang="ru-RU" dirty="0" smtClean="0">
                <a:solidFill>
                  <a:schemeClr val="tx1"/>
                </a:solidFill>
              </a:rPr>
              <a:t>коньки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     </a:t>
            </a: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Для </a:t>
            </a:r>
            <a:r>
              <a:rPr lang="ru-RU" dirty="0">
                <a:solidFill>
                  <a:schemeClr val="tx1"/>
                </a:solidFill>
              </a:rPr>
              <a:t>самых маленьких гостей работает прокат управляемых электромобилей, батут (в летний период). Особой популярностью пользуется спортивно-развлекательная игра «ЛАЗЕРТАГ» (на специально оборудованной территории</a:t>
            </a:r>
            <a:r>
              <a:rPr lang="ru-RU" dirty="0" smtClean="0">
                <a:solidFill>
                  <a:schemeClr val="tx1"/>
                </a:solidFill>
              </a:rPr>
              <a:t>) 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36" y="1269440"/>
            <a:ext cx="3611451" cy="234961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637" y="3776994"/>
            <a:ext cx="3611450" cy="22571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Picture 2" descr="Дом отдыха &quot;Алеся&quot; (официальный сайт)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21596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68889" y="3247009"/>
            <a:ext cx="5162354" cy="1077218"/>
          </a:xfrm>
        </p:spPr>
        <p:txBody>
          <a:bodyPr/>
          <a:lstStyle/>
          <a:p>
            <a:r>
              <a:rPr lang="en-US" sz="1600" b="0" dirty="0" smtClean="0"/>
              <a:t>   </a:t>
            </a: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69695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Мероприятия и конференции</a:t>
            </a:r>
            <a:endParaRPr lang="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2777" y="1055845"/>
            <a:ext cx="472992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      </a:t>
            </a: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Центр </a:t>
            </a:r>
            <a:r>
              <a:rPr lang="ru-RU" dirty="0">
                <a:solidFill>
                  <a:schemeClr val="tx1"/>
                </a:solidFill>
              </a:rPr>
              <a:t>подходит 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>
                <a:solidFill>
                  <a:schemeClr val="tx1"/>
                </a:solidFill>
              </a:rPr>
              <a:t>организации праздников (новый год, день рождения), спортивных мероприятий (тренировок, спартакиад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► </a:t>
            </a:r>
            <a:r>
              <a:rPr lang="ru-RU" dirty="0" smtClean="0">
                <a:solidFill>
                  <a:schemeClr val="tx1"/>
                </a:solidFill>
              </a:rPr>
              <a:t>Актовый </a:t>
            </a:r>
            <a:r>
              <a:rPr lang="ru-RU" dirty="0">
                <a:solidFill>
                  <a:schemeClr val="tx1"/>
                </a:solidFill>
              </a:rPr>
              <a:t>зал на </a:t>
            </a:r>
            <a:r>
              <a:rPr lang="ru-RU" dirty="0" smtClean="0">
                <a:solidFill>
                  <a:schemeClr val="tx1"/>
                </a:solidFill>
              </a:rPr>
              <a:t>190 мест с мультимедийным оборудованием.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►Конференц- зал на </a:t>
            </a:r>
            <a:r>
              <a:rPr lang="ru-RU" dirty="0">
                <a:solidFill>
                  <a:schemeClr val="tx1"/>
                </a:solidFill>
              </a:rPr>
              <a:t>15 мест с современным аудиовизуальным </a:t>
            </a:r>
            <a:r>
              <a:rPr lang="ru-RU" dirty="0" smtClean="0">
                <a:solidFill>
                  <a:schemeClr val="tx1"/>
                </a:solidFill>
              </a:rPr>
              <a:t>оборудованием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► Танцевальный </a:t>
            </a:r>
            <a:r>
              <a:rPr lang="ru-RU" dirty="0">
                <a:solidFill>
                  <a:schemeClr val="tx1"/>
                </a:solidFill>
              </a:rPr>
              <a:t>зал с профессиональным светомузыкальным </a:t>
            </a:r>
            <a:r>
              <a:rPr lang="ru-RU" dirty="0" smtClean="0">
                <a:solidFill>
                  <a:schemeClr val="tx1"/>
                </a:solidFill>
              </a:rPr>
              <a:t>оборудованием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282" y="1239670"/>
            <a:ext cx="3294806" cy="231427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233" y="3665275"/>
            <a:ext cx="3288854" cy="219256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Picture 2" descr="Дом отдыха &quot;Алеся&quot; (официальный сайт)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821689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68889" y="3247009"/>
            <a:ext cx="5162354" cy="1077218"/>
          </a:xfrm>
        </p:spPr>
        <p:txBody>
          <a:bodyPr/>
          <a:lstStyle/>
          <a:p>
            <a:r>
              <a:rPr lang="en-US" sz="1600" b="0" dirty="0" smtClean="0"/>
              <a:t>   </a:t>
            </a: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endParaRPr lang="ru-RU" sz="1600" b="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2541" y="129520"/>
            <a:ext cx="55687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Дополнительные услуги</a:t>
            </a:r>
            <a:endParaRPr lang="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2777" y="1055845"/>
            <a:ext cx="472992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► Детская </a:t>
            </a:r>
            <a:r>
              <a:rPr lang="ru-RU" dirty="0">
                <a:solidFill>
                  <a:schemeClr val="tx1"/>
                </a:solidFill>
              </a:rPr>
              <a:t>игровая комната, детская игровая </a:t>
            </a:r>
            <a:r>
              <a:rPr lang="ru-RU" dirty="0" smtClean="0">
                <a:solidFill>
                  <a:schemeClr val="tx1"/>
                </a:solidFill>
              </a:rPr>
              <a:t>площадка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►</a:t>
            </a:r>
            <a:r>
              <a:rPr lang="ru-RU" dirty="0" smtClean="0">
                <a:solidFill>
                  <a:schemeClr val="tx1"/>
                </a:solidFill>
              </a:rPr>
              <a:t> Парковка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► Оборудованный </a:t>
            </a:r>
            <a:r>
              <a:rPr lang="ru-RU" dirty="0">
                <a:solidFill>
                  <a:schemeClr val="tx1"/>
                </a:solidFill>
              </a:rPr>
              <a:t>пляж (в летний период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► Велосипедные маршруты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►</a:t>
            </a:r>
            <a:r>
              <a:rPr lang="ru-RU" dirty="0" smtClean="0">
                <a:solidFill>
                  <a:schemeClr val="tx1"/>
                </a:solidFill>
              </a:rPr>
              <a:t> Прогулки </a:t>
            </a:r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smtClean="0">
                <a:solidFill>
                  <a:schemeClr val="tx1"/>
                </a:solidFill>
              </a:rPr>
              <a:t>байдарках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►</a:t>
            </a:r>
            <a:r>
              <a:rPr lang="ru-RU" dirty="0" smtClean="0">
                <a:solidFill>
                  <a:schemeClr val="tx1"/>
                </a:solidFill>
              </a:rPr>
              <a:t> Библиотека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►</a:t>
            </a:r>
            <a:r>
              <a:rPr lang="ru-RU" dirty="0" smtClean="0">
                <a:solidFill>
                  <a:schemeClr val="tx1"/>
                </a:solidFill>
              </a:rPr>
              <a:t> Беседки со стационарным мангалом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► Услуги прачечной</a:t>
            </a:r>
            <a:r>
              <a:rPr lang="ru-RU" dirty="0"/>
              <a:t>	 </a:t>
            </a:r>
          </a:p>
        </p:txBody>
      </p:sp>
      <p:pic>
        <p:nvPicPr>
          <p:cNvPr id="11" name="Picture 2" descr="Дом отдыха &quot;Алеся&quot; (официальный сайт)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61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58876" y="3259723"/>
            <a:ext cx="18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35878" y="1724396"/>
            <a:ext cx="4094205" cy="307065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659" y="3785618"/>
            <a:ext cx="2960087" cy="228054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8810218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2249" y="1877900"/>
            <a:ext cx="3995523" cy="2554545"/>
          </a:xfrm>
        </p:spPr>
        <p:txBody>
          <a:bodyPr/>
          <a:lstStyle/>
          <a:p>
            <a:pPr lvl="3" algn="ctr"/>
            <a:r>
              <a:rPr lang="ru-RU" sz="1600" b="0" dirty="0">
                <a:solidFill>
                  <a:srgbClr val="FF0000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По вопросу осмотра Оздоровительного центра «Алеся» </a:t>
            </a:r>
            <a:r>
              <a:rPr lang="ru-RU" sz="1600" b="0" dirty="0" smtClean="0">
                <a:solidFill>
                  <a:srgbClr val="FF0000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обращаться:</a:t>
            </a:r>
            <a:br>
              <a:rPr lang="ru-RU" sz="1600" b="0" dirty="0" smtClean="0">
                <a:solidFill>
                  <a:srgbClr val="FF0000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</a:br>
            <a:r>
              <a:rPr lang="ru-RU" sz="1600" dirty="0">
                <a:solidFill>
                  <a:srgbClr val="FF0000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/>
            </a:r>
            <a:br>
              <a:rPr lang="ru-RU" sz="1600" dirty="0">
                <a:solidFill>
                  <a:srgbClr val="FF0000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</a:br>
            <a:r>
              <a:rPr lang="ru-RU" sz="1600" b="0" dirty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222339,Республика Беларусь, Минская обл., </a:t>
            </a:r>
            <a:r>
              <a:rPr lang="ru-RU" sz="1600" b="0" dirty="0" err="1" smtClean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Молодечненский</a:t>
            </a:r>
            <a:r>
              <a:rPr lang="ru-RU" sz="1600" b="0" dirty="0" smtClean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р-н, </a:t>
            </a:r>
            <a:r>
              <a:rPr lang="ru-RU" sz="1600" b="0" dirty="0" err="1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Городокский</a:t>
            </a:r>
            <a:r>
              <a:rPr lang="ru-RU" sz="1600" b="0" dirty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 с/с, </a:t>
            </a:r>
            <a:r>
              <a:rPr lang="ru-RU" sz="1600" b="0" dirty="0" smtClean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>4</a:t>
            </a:r>
            <a:br>
              <a:rPr lang="ru-RU" sz="1600" b="0" dirty="0" smtClean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</a:br>
            <a:r>
              <a:rPr lang="ru-RU" sz="1600" b="0" dirty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  <a:t/>
            </a:r>
            <a:br>
              <a:rPr lang="ru-RU" sz="1600" b="0" dirty="0">
                <a:solidFill>
                  <a:schemeClr val="tx1"/>
                </a:solidFill>
                <a:latin typeface="ADLaM Display" panose="02000000000000000000" pitchFamily="2" charset="0"/>
                <a:ea typeface="ADLaM Display" panose="02000000000000000000" pitchFamily="2" charset="0"/>
              </a:rPr>
            </a:br>
            <a:r>
              <a:rPr lang="ru-RU" sz="1600" b="0" dirty="0">
                <a:solidFill>
                  <a:schemeClr val="tx1"/>
                </a:solidFill>
                <a:latin typeface="+mj-lt"/>
              </a:rPr>
              <a:t>тел. +375176797701</a:t>
            </a:r>
            <a:r>
              <a:rPr lang="ru-RU" sz="3200" dirty="0"/>
              <a:t/>
            </a:r>
            <a:br>
              <a:rPr lang="ru-RU" sz="3200" dirty="0"/>
            </a:br>
            <a:endParaRPr lang="ru-RU" sz="1600" b="0" dirty="0">
              <a:latin typeface="ADLaM Display" panose="02000000000000000000" pitchFamily="2" charset="0"/>
              <a:ea typeface="ADLaM Display" panose="02000000000000000000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2C6AE-9048-4DEC-B319-BDCCE11F460D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pic>
        <p:nvPicPr>
          <p:cNvPr id="11" name="Рисунок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85" y="1408833"/>
            <a:ext cx="5109477" cy="349268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9" name="Picture 2" descr="Дом отдыха &quot;Алеся&quot; (официальный сайт)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774" y="6406463"/>
            <a:ext cx="931212" cy="38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248962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tg_2010">
  <a:themeElements>
    <a:clrScheme name="3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Специальное оформление">
  <a:themeElements>
    <a:clrScheme name="5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5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Специальное оформление">
  <a:themeElements>
    <a:clrScheme name="6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6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3_Специальное оформление">
  <a:themeElements>
    <a:clrScheme name="13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1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Специальное оформление">
  <a:themeElements>
    <a:clrScheme name="7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7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Специальное оформление">
  <a:themeElements>
    <a:clrScheme name="8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8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Специальное оформление">
  <a:themeElements>
    <a:clrScheme name="9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9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Специальное оформление">
  <a:themeElements>
    <a:clrScheme name="2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Специальное оформление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2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Специальное оформление">
  <a:themeElements>
    <a:clrScheme name="10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Специальное оформление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10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Специальное оформление">
  <a:themeElements>
    <a:clrScheme name="11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Специальное оформление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11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Специальное оформление">
  <a:themeElements>
    <a:clrScheme name="12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2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12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Специальное оформление">
  <a:themeElements>
    <a:clrScheme name="1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4_Специальное оформление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1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btg_2010</Template>
  <TotalTime>16408</TotalTime>
  <Words>385</Words>
  <Application>Microsoft Office PowerPoint</Application>
  <PresentationFormat>Лист A4 (210x297 мм)</PresentationFormat>
  <Paragraphs>88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11</vt:i4>
      </vt:variant>
    </vt:vector>
  </HeadingPairs>
  <TitlesOfParts>
    <vt:vector size="29" baseType="lpstr">
      <vt:lpstr>ADLaM Display</vt:lpstr>
      <vt:lpstr>Arial</vt:lpstr>
      <vt:lpstr>Arial Narrow</vt:lpstr>
      <vt:lpstr>Calibri</vt:lpstr>
      <vt:lpstr>btg_2010</vt:lpstr>
      <vt:lpstr>Специальное оформление</vt:lpstr>
      <vt:lpstr>4_Специальное оформление</vt:lpstr>
      <vt:lpstr>5_Специальное оформление</vt:lpstr>
      <vt:lpstr>6_Специальное оформление</vt:lpstr>
      <vt:lpstr>13_Специальное оформление</vt:lpstr>
      <vt:lpstr>7_Специальное оформление</vt:lpstr>
      <vt:lpstr>8_Специальное оформление</vt:lpstr>
      <vt:lpstr>9_Специальное оформление</vt:lpstr>
      <vt:lpstr>2_Специальное оформление</vt:lpstr>
      <vt:lpstr>10_Специальное оформление</vt:lpstr>
      <vt:lpstr>11_Специальное оформление</vt:lpstr>
      <vt:lpstr>12_Специальное оформление</vt:lpstr>
      <vt:lpstr>14_Специальное оформление</vt:lpstr>
      <vt:lpstr>           Современный и уютный Оздоровительный центр «Алеся» (филиал ОАО «Газпром трансгаз Беларусь») находится вблизи деревни Гердутишки Молодечненского района Минской области (расстояние от кольцевой дороги г. Минска (Ждановичи) - 49 км, в 18 км от трассы Минск-Молодечно и в 8 км от железнодорожной станции "Олехновичи«)               Комплекс общей площадью 10 га из жилых и административно-хозяйственных корпусов был возведен в 2002 году в сосновом бору на берегу водоема около реки Западная Березина, на северо-западном склоне Минской возвышенности          Общая площадь земельных участков – 12,84045 га   </vt:lpstr>
      <vt:lpstr>  ►   Главный корпус      - ресторан на 170 посадочных мест          - бар на 20 посадочных мест      - актовый зал на 190 мест      - танцевальный зал      - медицинский кабинет      - тренажерный зал с бильярдом, силовыми и велотренажёрами, беговыми дорожками, теннисными столами ► Четыре спальных корпуса (в том числе помещения медицинского центра) ► Банный комплекс ► Спортивный зал размером 40х20 метров для игр в волейбол, баскетбол, гандбол ► Теннисный корт с синтетическим покрытием ► Пруд, с оборудованной пляжной зоной и постом спасателя ► Хозяйственные строения ► Административно-хозяйственный корпус </vt:lpstr>
      <vt:lpstr>         4 спальных корпуса в сосновом бору: ► одноместные номера СИНГЛ (SINGLE) ► двухместные номера в блоке ТВИН эконом (TWIN econom)  ► двухместные номера улучшенной комфортности СЬЮТ (SUITE) ► трёхместные номера Семейный (FAMILY ROOM) ► апартаменты АПАРТАМЕНТЫ  (APARTAMENT) ► четырехместные номера категории «ЛЮКС» (LUXE) ► «Гостевой дом» ►  в летний период работают «Летние домики»            Общее количество номеров в спальных корпусах 60 (круглогодично), 64 (летний период); число круглогодовых койко-мест – 127 (135 летний период)           Все номера соответствуют современным требованиям комфортности: оборудованы санитарным узлом, холодильником, чайником, ТВ, мебельными гарнитурами</vt:lpstr>
      <vt:lpstr>  ► Ресторан Оздоровительного центра «Алеся» расположен в отдельном корпусе с видом на озеро. Обеденный зал рассчитан на 170 посадочных мест, оснащен современными линиями раздачи (самообслуживания), двумя широкоформатными ЖК-телевизорами         Питание в Оздоровительном центре трехразовое, осуществляется по системе «Шведский стол», представлены блюда белорусской и европейской кухни     Для наших гостей разработано: - банкетное меню - детское меню - диетическое меню  ► Банкетный зал на 20 посадочных мест ► Бар на 20 посадочных мест</vt:lpstr>
      <vt:lpstr>     Оздоровительный центр оказывает реабилитационно-восстановительное лечение, санаторно-курортные услуги , в том числе и по договорам ДМС с ОАО «СОГАЗ»       Медицинский профиль: - заболевания нервной системы - заболевания системы кровообращения - заболевания органов дыхания - заболевания опорно-двигательного аппарата       Разработаны специальные лечебные программы: - Программа № 1 «ОБЩЕУКРЕПЛЯЮЩАЯ» - Программа № 2 «СОХРАНИМ СЛУХ» - Программа № 3 «ДВИЖЕНИЕ БЕЗ БОЛИ» - Программа № 4 «ЗДОРОВОЕ СЕРДЦЕ» - Программа № 5 «ВИБРАЦИОННАЯ БОЛЕЗНЬ» - Программа № 6 «РЕАБИЛИТАЦИЯ COVID-19» - Программа № 7 «ЗДОРОВЫЙ СОН» - Программа № 8 «ЗДОРОВЫЙ ВОДИТЕЛЬ» </vt:lpstr>
      <vt:lpstr>      Лечебная база включает: - Лечебные ванны (гидротерапия): жемчужные, вихревые, пантовые, скипидарные, йодобромные, альгосерум, розмарин, лавандовые - Сухая углекислая ванна - Грязелечение - Электро-светолечение - Механический аппаратный массаж на массажной кушетке «Нуга бест»,  - Ручной массаж - СПА-процедуры - Бесконтактный гидромассаж на аппарате "Аквакапсула модель Aqua РТ" - Пневмокомпрессионная терапия - Аквааэробика, занятия с персональным тренером - Фитотерапия 10 медицинских кабинетов общей площадью 300 м2         Лечебное оборудование: - компенсация недостатка солнечного света («Искусственное солнце- «РА СВЕТ») - тракционная терапия (установка механотерапевтическая «Ормед-профессионал») - ультрафиолетовое облучение местное (УФО)  - видимое инфракрасное облучение местное («Биоптрон») - надвенное лазерное облучение крови – НЛОК, Авантрон, BTL и пр.    </vt:lpstr>
      <vt:lpstr>► финская сауна   ► бассейн размером 6х3м  ► бильярд  ► комната отдыха   ► банкетный зал     </vt:lpstr>
      <vt:lpstr>      </vt:lpstr>
      <vt:lpstr>      </vt:lpstr>
      <vt:lpstr>      </vt:lpstr>
      <vt:lpstr>По вопросу осмотра Оздоровительного центра «Алеся» обращаться:  222339,Республика Беларусь, Минская обл., Молодечненский р-н, Городокский с/с, 4  тел. +375176797701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ame</dc:creator>
  <cp:lastModifiedBy>Осинская Анна Михайловна</cp:lastModifiedBy>
  <cp:revision>974</cp:revision>
  <cp:lastPrinted>2021-02-05T11:45:30Z</cp:lastPrinted>
  <dcterms:created xsi:type="dcterms:W3CDTF">2012-08-15T06:02:23Z</dcterms:created>
  <dcterms:modified xsi:type="dcterms:W3CDTF">2024-08-27T14:14:33Z</dcterms:modified>
</cp:coreProperties>
</file>